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 id="2147483692" r:id="rId2"/>
    <p:sldMasterId id="2147483704" r:id="rId3"/>
  </p:sldMasterIdLst>
  <p:notesMasterIdLst>
    <p:notesMasterId r:id="rId20"/>
  </p:notesMasterIdLst>
  <p:sldIdLst>
    <p:sldId id="275" r:id="rId4"/>
    <p:sldId id="258" r:id="rId5"/>
    <p:sldId id="261" r:id="rId6"/>
    <p:sldId id="260" r:id="rId7"/>
    <p:sldId id="262" r:id="rId8"/>
    <p:sldId id="263" r:id="rId9"/>
    <p:sldId id="264" r:id="rId10"/>
    <p:sldId id="276" r:id="rId11"/>
    <p:sldId id="277" r:id="rId12"/>
    <p:sldId id="265" r:id="rId13"/>
    <p:sldId id="266" r:id="rId14"/>
    <p:sldId id="268" r:id="rId15"/>
    <p:sldId id="269" r:id="rId16"/>
    <p:sldId id="270" r:id="rId17"/>
    <p:sldId id="272" r:id="rId18"/>
    <p:sldId id="27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hen, Nicole (Nicky) (CDC/OID/NCEZID)" initials="NC" lastIdx="7" clrIdx="0">
    <p:extLst>
      <p:ext uri="{19B8F6BF-5375-455C-9EA6-DF929625EA0E}">
        <p15:presenceInfo xmlns:p15="http://schemas.microsoft.com/office/powerpoint/2012/main" xmlns=""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4" autoAdjust="0"/>
    <p:restoredTop sz="75552" autoAdjust="0"/>
  </p:normalViewPr>
  <p:slideViewPr>
    <p:cSldViewPr snapToGrid="0">
      <p:cViewPr>
        <p:scale>
          <a:sx n="50" d="100"/>
          <a:sy n="50" d="100"/>
        </p:scale>
        <p:origin x="-1296"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8/1/2021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Nous </a:t>
            </a:r>
            <a:r>
              <a:rPr lang="en-US" i="0" baseline="0" dirty="0" err="1" smtClean="0"/>
              <a:t>allons</a:t>
            </a:r>
            <a:r>
              <a:rPr lang="en-US" i="0" baseline="0" dirty="0" smtClean="0"/>
              <a:t> continuer </a:t>
            </a:r>
            <a:r>
              <a:rPr lang="en-US" i="0" baseline="0" dirty="0" err="1" smtClean="0"/>
              <a:t>aujourd’hui</a:t>
            </a:r>
            <a:r>
              <a:rPr lang="en-US" i="0" baseline="0" dirty="0" smtClean="0"/>
              <a:t> à nous </a:t>
            </a:r>
            <a:r>
              <a:rPr lang="en-US" i="0" baseline="0" dirty="0" err="1" smtClean="0"/>
              <a:t>focaliser</a:t>
            </a:r>
            <a:r>
              <a:rPr lang="en-US" i="0" baseline="0" dirty="0" smtClean="0"/>
              <a:t> </a:t>
            </a:r>
            <a:r>
              <a:rPr lang="en-US" i="0" baseline="0" dirty="0" err="1" smtClean="0"/>
              <a:t>sur</a:t>
            </a:r>
            <a:r>
              <a:rPr lang="en-US" i="0" baseline="0" dirty="0" smtClean="0"/>
              <a:t> le corps et le </a:t>
            </a:r>
            <a:r>
              <a:rPr lang="en-US" i="0" baseline="0" dirty="0" err="1" smtClean="0"/>
              <a:t>contenu</a:t>
            </a:r>
            <a:r>
              <a:rPr lang="en-US" i="0" baseline="0" dirty="0" smtClean="0"/>
              <a:t> </a:t>
            </a:r>
            <a:r>
              <a:rPr lang="en-US" i="0" baseline="0" dirty="0" err="1" smtClean="0"/>
              <a:t>d’une</a:t>
            </a:r>
            <a:r>
              <a:rPr lang="en-US" i="0" baseline="0" dirty="0" smtClean="0"/>
              <a:t> </a:t>
            </a:r>
            <a:r>
              <a:rPr lang="en-US" i="0" baseline="0" dirty="0" smtClean="0"/>
              <a:t>POS / MB.</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1910373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2109863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3124991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1844469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3806512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2151366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smtClean="0"/>
              <a:t>Activité de groupe : </a:t>
            </a:r>
            <a:r>
              <a:rPr lang="fr-FR" b="0" dirty="0" smtClean="0"/>
              <a:t>Demandez au facilitateur de répartir les participants en trois groupes. Dites-leur de prendre les 5 POS prioritaires qu'ils ont élaborés plus tôt dans la journée, et de choisir celle qu'ils pensent comprendre le mieux. </a:t>
            </a:r>
          </a:p>
          <a:p>
            <a:endParaRPr lang="en-US" b="0" baseline="0" dirty="0"/>
          </a:p>
          <a:p>
            <a:r>
              <a:rPr lang="fr-FR" b="0" baseline="0" dirty="0" smtClean="0"/>
              <a:t>À partir de cette POS, expliquez-leur qu'ils ont déjà développé le nom, le but et le public. Nous leur demandons maintenant de développer le corps - les étapes. Demandez-leur de penser à chaque étape de la procédure, même aux étapes de prise de décision et aux actions à effectuer avant de terminer la procédure. Dites-leur qu'ils peuvent choisir le format dans lequel ils souhaitent présenter leur POS, mais choisissez celui qu'ils peuvent le mieux expliquer. </a:t>
            </a:r>
          </a:p>
          <a:p>
            <a:endParaRPr lang="fr-FR" b="0" baseline="0" dirty="0" smtClean="0"/>
          </a:p>
          <a:p>
            <a:r>
              <a:rPr lang="fr-FR" b="0" baseline="0" dirty="0" smtClean="0"/>
              <a:t>Prenez 30 minutes pour réfléchir à cette activité. Les animateurs feront le tour des groupes pour voir comment vous vous en sortez et pour vous garder sur la bonne voie. N'hésitez pas à leur poser des questions. Lorsque les 30 minutes sont écoulées, vous devez être prêts à présenter votre procédure.</a:t>
            </a:r>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dirty="0"/>
          </a:p>
        </p:txBody>
      </p:sp>
    </p:spTree>
    <p:extLst>
      <p:ext uri="{BB962C8B-B14F-4D97-AF65-F5344CB8AC3E}">
        <p14:creationId xmlns:p14="http://schemas.microsoft.com/office/powerpoint/2010/main" val="3578836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baseline="0" dirty="0" smtClean="0"/>
              <a:t>Présentations de groupe: </a:t>
            </a:r>
            <a:r>
              <a:rPr lang="fr-FR" b="0" baseline="0" dirty="0" smtClean="0"/>
              <a:t>À la fin des 30 minutes, demandez à chaque groupe de venir à l'avant de la salle. Le groupe doit avoir un porte-parole. Ils apporteront leurs notes. Dites aux groupes qu'ils peuvent présenter oralement leurs résultats ou les noter sur le papier de conf</a:t>
            </a:r>
            <a:r>
              <a:rPr lang="fr-FR" b="0" baseline="0" dirty="0" smtClean="0">
                <a:latin typeface="Arial Narrow"/>
              </a:rPr>
              <a:t>é</a:t>
            </a:r>
            <a:r>
              <a:rPr lang="fr-FR" b="0" baseline="0" dirty="0" smtClean="0"/>
              <a:t>rence, mais qu'ils doivent surtout se concentrer sur chaque étape qu'ils ont choisi de noter, ainsi que sur le format qu'ils ont choisi pour présenter leurs POS.</a:t>
            </a:r>
          </a:p>
          <a:p>
            <a:endParaRPr lang="fr-FR" b="0" baseline="0" dirty="0" smtClean="0"/>
          </a:p>
          <a:p>
            <a:endParaRPr lang="fr-FR" b="0" baseline="0" dirty="0" smtClean="0"/>
          </a:p>
          <a:p>
            <a:r>
              <a:rPr lang="fr-FR" b="0" baseline="0" dirty="0" smtClean="0"/>
              <a:t>À la fin des 30 minutes, demandez à chaque groupe de venir à l'avant de la salle. Le groupe doit avoir un porte-parole. Ils apporteront leurs notes. Dites aux groupes qu'ils peuvent présenter oralement leurs résultats ou les noter sur le tableau de papier, mais qu'ils doivent surtout se concentrer sur chaque étape qu'ils ont choisi d'écrire, ainsi que sur le format qu'ils ont choisi pour présenter leurs POS.</a:t>
            </a:r>
          </a:p>
          <a:p>
            <a:endParaRPr lang="fr-FR" b="0" baseline="0" dirty="0" smtClean="0"/>
          </a:p>
          <a:p>
            <a:r>
              <a:rPr lang="fr-FR" b="0" baseline="0" dirty="0" smtClean="0"/>
              <a:t>Demandez au groupe suivant de présenter son travail.</a:t>
            </a:r>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1398659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Rappelez-vous ce diagramme de tout à l'heure où nous indiquions les étapes d'une POS. Voici le corps, ou les étapes, d'une POS, et ce dont nous allons parler aujourd'hui. </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3173026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Formez un petit groupe</a:t>
            </a:r>
          </a:p>
          <a:p>
            <a:r>
              <a:rPr lang="fr-FR" dirty="0" smtClean="0"/>
              <a:t>Faites un brainstorming et notez toutes les réponses</a:t>
            </a:r>
          </a:p>
          <a:p>
            <a:r>
              <a:rPr lang="fr-FR" dirty="0" smtClean="0"/>
              <a:t>Classez les réponses dans l'ordre</a:t>
            </a:r>
          </a:p>
          <a:p>
            <a:r>
              <a:rPr lang="fr-FR" dirty="0" smtClean="0"/>
              <a:t>Réfléchissez sur les points de décision</a:t>
            </a:r>
          </a:p>
          <a:p>
            <a:r>
              <a:rPr lang="fr-FR" dirty="0" smtClean="0"/>
              <a:t>Organisez-les en conséquence</a:t>
            </a:r>
            <a:endParaRPr lang="fr-FR"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735075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Laissez le groupe essayer le déroulement d'une tâche simple et courante dans la vie.</a:t>
            </a:r>
          </a:p>
          <a:p>
            <a:r>
              <a:rPr lang="fr-FR" dirty="0" smtClean="0"/>
              <a:t>Le démarrage d'un ordinateur est un bon exemple.</a:t>
            </a:r>
          </a:p>
          <a:p>
            <a:r>
              <a:rPr lang="fr-FR" dirty="0" smtClean="0"/>
              <a:t>Amenez le groupe à suivre des étapes logiques</a:t>
            </a:r>
            <a:endParaRPr lang="fr-FR"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400371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Demandez aux membres du groupe de donner leur avis de manière logique, par le biais d'un organigramme ou d'un texte.</a:t>
            </a:r>
            <a:endParaRPr lang="fr-FR"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106033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Mettre l’accent sur les étapes de prise de décision (les questions).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152610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Notez que la grippe d’un nouveau sous-type, c’est-à-dire un sous-type à potentiel pandémique, doit être notifiée à l’OMS en vertu des règlements du RSI</a:t>
            </a:r>
          </a:p>
          <a:p>
            <a:endParaRPr lang="fr-FR" dirty="0"/>
          </a:p>
        </p:txBody>
      </p:sp>
      <p:sp>
        <p:nvSpPr>
          <p:cNvPr id="4" name="Footer Placeholder 3"/>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FB1A8F-1003-4B35-9C37-A8295E197B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629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Exemple d'organigramme avec des points de décision à l'aérodrome</a:t>
            </a:r>
            <a:endParaRPr lang="fr-FR"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42802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8/1/2021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7729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itle 4"/>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4029580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8" y="4407378"/>
            <a:ext cx="10363924" cy="1362097"/>
          </a:xfrm>
        </p:spPr>
        <p:txBody>
          <a:bodyPr anchor="t"/>
          <a:lstStyle>
            <a:lvl1pPr algn="l">
              <a:defRPr sz="3628" b="1" cap="all"/>
            </a:lvl1pPr>
          </a:lstStyle>
          <a:p>
            <a:r>
              <a:rPr lang="en-US"/>
              <a:t>Click to edit Master title style</a:t>
            </a:r>
            <a:endParaRPr lang="en-GB"/>
          </a:p>
        </p:txBody>
      </p:sp>
      <p:sp>
        <p:nvSpPr>
          <p:cNvPr id="3" name="Text Placeholder 2"/>
          <p:cNvSpPr>
            <a:spLocks noGrp="1"/>
          </p:cNvSpPr>
          <p:nvPr>
            <p:ph type="body" idx="1"/>
          </p:nvPr>
        </p:nvSpPr>
        <p:spPr>
          <a:xfrm>
            <a:off x="962908" y="2907056"/>
            <a:ext cx="10363924" cy="1500322"/>
          </a:xfrm>
        </p:spPr>
        <p:txBody>
          <a:bodyPr anchor="b"/>
          <a:lstStyle>
            <a:lvl1pPr marL="0" indent="0">
              <a:buNone/>
              <a:defRPr sz="1814"/>
            </a:lvl1pPr>
            <a:lvl2pPr marL="414680" indent="0">
              <a:buNone/>
              <a:defRPr sz="1633"/>
            </a:lvl2pPr>
            <a:lvl3pPr marL="829361" indent="0">
              <a:buNone/>
              <a:defRPr sz="1451"/>
            </a:lvl3pPr>
            <a:lvl4pPr marL="1244041" indent="0">
              <a:buNone/>
              <a:defRPr sz="1270"/>
            </a:lvl4pPr>
            <a:lvl5pPr marL="1658722" indent="0">
              <a:buNone/>
              <a:defRPr sz="1270"/>
            </a:lvl5pPr>
            <a:lvl6pPr marL="2073402" indent="0">
              <a:buNone/>
              <a:defRPr sz="1270"/>
            </a:lvl6pPr>
            <a:lvl7pPr marL="2488082" indent="0">
              <a:buNone/>
              <a:defRPr sz="1270"/>
            </a:lvl7pPr>
            <a:lvl8pPr marL="2902763" indent="0">
              <a:buNone/>
              <a:defRPr sz="1270"/>
            </a:lvl8pPr>
            <a:lvl9pPr marL="3317443" indent="0">
              <a:buNone/>
              <a:defRPr sz="1270"/>
            </a:lvl9pPr>
          </a:lstStyle>
          <a:p>
            <a:pPr lvl="0"/>
            <a:r>
              <a:rPr lang="en-US"/>
              <a:t>Click to edit Master text styles</a:t>
            </a:r>
          </a:p>
        </p:txBody>
      </p:sp>
    </p:spTree>
    <p:extLst>
      <p:ext uri="{BB962C8B-B14F-4D97-AF65-F5344CB8AC3E}">
        <p14:creationId xmlns:p14="http://schemas.microsoft.com/office/powerpoint/2010/main" val="6963735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3" y="1380815"/>
            <a:ext cx="5440789" cy="4611835"/>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599" y="1380815"/>
            <a:ext cx="5440789" cy="4611835"/>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83179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79"/>
            <a:ext cx="5386489" cy="639293"/>
          </a:xfrm>
        </p:spPr>
        <p:txBody>
          <a:bodyPr anchor="b"/>
          <a:lstStyle>
            <a:lvl1pPr marL="0" indent="0">
              <a:buNone/>
              <a:defRPr sz="2177" b="1"/>
            </a:lvl1pPr>
            <a:lvl2pPr marL="414680" indent="0">
              <a:buNone/>
              <a:defRPr sz="1814" b="1"/>
            </a:lvl2pPr>
            <a:lvl3pPr marL="829361" indent="0">
              <a:buNone/>
              <a:defRPr sz="1633" b="1"/>
            </a:lvl3pPr>
            <a:lvl4pPr marL="1244041" indent="0">
              <a:buNone/>
              <a:defRPr sz="1451" b="1"/>
            </a:lvl4pPr>
            <a:lvl5pPr marL="1658722" indent="0">
              <a:buNone/>
              <a:defRPr sz="1451" b="1"/>
            </a:lvl5pPr>
            <a:lvl6pPr marL="2073402" indent="0">
              <a:buNone/>
              <a:defRPr sz="1451" b="1"/>
            </a:lvl6pPr>
            <a:lvl7pPr marL="2488082" indent="0">
              <a:buNone/>
              <a:defRPr sz="1451" b="1"/>
            </a:lvl7pPr>
            <a:lvl8pPr marL="2902763" indent="0">
              <a:buNone/>
              <a:defRPr sz="1451" b="1"/>
            </a:lvl8pPr>
            <a:lvl9pPr marL="3317443" indent="0">
              <a:buNone/>
              <a:defRPr sz="1451" b="1"/>
            </a:lvl9pPr>
          </a:lstStyle>
          <a:p>
            <a:pPr lvl="0"/>
            <a:r>
              <a:rPr lang="en-US"/>
              <a:t>Click to edit Master text styles</a:t>
            </a:r>
          </a:p>
        </p:txBody>
      </p:sp>
      <p:sp>
        <p:nvSpPr>
          <p:cNvPr id="4" name="Content Placeholder 3"/>
          <p:cNvSpPr>
            <a:spLocks noGrp="1"/>
          </p:cNvSpPr>
          <p:nvPr>
            <p:ph sz="half" idx="2"/>
          </p:nvPr>
        </p:nvSpPr>
        <p:spPr>
          <a:xfrm>
            <a:off x="609963" y="2174172"/>
            <a:ext cx="5386489" cy="3952385"/>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79"/>
            <a:ext cx="5388300" cy="639293"/>
          </a:xfrm>
        </p:spPr>
        <p:txBody>
          <a:bodyPr anchor="b"/>
          <a:lstStyle>
            <a:lvl1pPr marL="0" indent="0">
              <a:buNone/>
              <a:defRPr sz="2177" b="1"/>
            </a:lvl1pPr>
            <a:lvl2pPr marL="414680" indent="0">
              <a:buNone/>
              <a:defRPr sz="1814" b="1"/>
            </a:lvl2pPr>
            <a:lvl3pPr marL="829361" indent="0">
              <a:buNone/>
              <a:defRPr sz="1633" b="1"/>
            </a:lvl3pPr>
            <a:lvl4pPr marL="1244041" indent="0">
              <a:buNone/>
              <a:defRPr sz="1451" b="1"/>
            </a:lvl4pPr>
            <a:lvl5pPr marL="1658722" indent="0">
              <a:buNone/>
              <a:defRPr sz="1451" b="1"/>
            </a:lvl5pPr>
            <a:lvl6pPr marL="2073402" indent="0">
              <a:buNone/>
              <a:defRPr sz="1451" b="1"/>
            </a:lvl6pPr>
            <a:lvl7pPr marL="2488082" indent="0">
              <a:buNone/>
              <a:defRPr sz="1451" b="1"/>
            </a:lvl7pPr>
            <a:lvl8pPr marL="2902763" indent="0">
              <a:buNone/>
              <a:defRPr sz="1451" b="1"/>
            </a:lvl8pPr>
            <a:lvl9pPr marL="3317443" indent="0">
              <a:buNone/>
              <a:defRPr sz="1451" b="1"/>
            </a:lvl9pPr>
          </a:lstStyle>
          <a:p>
            <a:pPr lvl="0"/>
            <a:r>
              <a:rPr lang="en-US"/>
              <a:t>Click to edit Master text styles</a:t>
            </a:r>
          </a:p>
        </p:txBody>
      </p:sp>
      <p:sp>
        <p:nvSpPr>
          <p:cNvPr id="6" name="Content Placeholder 5"/>
          <p:cNvSpPr>
            <a:spLocks noGrp="1"/>
          </p:cNvSpPr>
          <p:nvPr>
            <p:ph sz="quarter" idx="4"/>
          </p:nvPr>
        </p:nvSpPr>
        <p:spPr>
          <a:xfrm>
            <a:off x="6193739" y="2174172"/>
            <a:ext cx="5388300" cy="3952385"/>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036431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73257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1848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7" cy="1161958"/>
          </a:xfrm>
        </p:spPr>
        <p:txBody>
          <a:bodyPr anchor="b"/>
          <a:lstStyle>
            <a:lvl1pPr algn="l">
              <a:defRPr sz="1814" b="1"/>
            </a:lvl1pPr>
          </a:lstStyle>
          <a:p>
            <a:r>
              <a:rPr lang="en-US"/>
              <a:t>Click to edit Master title style</a:t>
            </a:r>
            <a:endParaRPr lang="en-GB"/>
          </a:p>
        </p:txBody>
      </p:sp>
      <p:sp>
        <p:nvSpPr>
          <p:cNvPr id="3" name="Content Placeholder 2"/>
          <p:cNvSpPr>
            <a:spLocks noGrp="1"/>
          </p:cNvSpPr>
          <p:nvPr>
            <p:ph idx="1"/>
          </p:nvPr>
        </p:nvSpPr>
        <p:spPr>
          <a:xfrm>
            <a:off x="4767478" y="273571"/>
            <a:ext cx="6814561" cy="5852986"/>
          </a:xfrm>
        </p:spPr>
        <p:txBody>
          <a:bodyPr/>
          <a:lstStyle>
            <a:lvl1pPr>
              <a:defRPr sz="2902"/>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0"/>
            <a:ext cx="4010907" cy="4691027"/>
          </a:xfrm>
        </p:spPr>
        <p:txBody>
          <a:bodyPr/>
          <a:lstStyle>
            <a:lvl1pPr marL="0" indent="0">
              <a:buNone/>
              <a:defRPr sz="1270"/>
            </a:lvl1pPr>
            <a:lvl2pPr marL="414680" indent="0">
              <a:buNone/>
              <a:defRPr sz="1088"/>
            </a:lvl2pPr>
            <a:lvl3pPr marL="829361" indent="0">
              <a:buNone/>
              <a:defRPr sz="907"/>
            </a:lvl3pPr>
            <a:lvl4pPr marL="1244041" indent="0">
              <a:buNone/>
              <a:defRPr sz="816"/>
            </a:lvl4pPr>
            <a:lvl5pPr marL="1658722" indent="0">
              <a:buNone/>
              <a:defRPr sz="816"/>
            </a:lvl5pPr>
            <a:lvl6pPr marL="2073402" indent="0">
              <a:buNone/>
              <a:defRPr sz="816"/>
            </a:lvl6pPr>
            <a:lvl7pPr marL="2488082" indent="0">
              <a:buNone/>
              <a:defRPr sz="816"/>
            </a:lvl7pPr>
            <a:lvl8pPr marL="2902763" indent="0">
              <a:buNone/>
              <a:defRPr sz="816"/>
            </a:lvl8pPr>
            <a:lvl9pPr marL="3317443" indent="0">
              <a:buNone/>
              <a:defRPr sz="816"/>
            </a:lvl9pPr>
          </a:lstStyle>
          <a:p>
            <a:pPr lvl="0"/>
            <a:r>
              <a:rPr lang="en-US"/>
              <a:t>Click to edit Master text styles</a:t>
            </a:r>
          </a:p>
        </p:txBody>
      </p:sp>
    </p:spTree>
    <p:extLst>
      <p:ext uri="{BB962C8B-B14F-4D97-AF65-F5344CB8AC3E}">
        <p14:creationId xmlns:p14="http://schemas.microsoft.com/office/powerpoint/2010/main" val="11620062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69" y="4800456"/>
            <a:ext cx="7315924" cy="567300"/>
          </a:xfrm>
        </p:spPr>
        <p:txBody>
          <a:bodyPr anchor="b"/>
          <a:lstStyle>
            <a:lvl1pPr algn="l">
              <a:defRPr sz="1814" b="1"/>
            </a:lvl1pPr>
          </a:lstStyle>
          <a:p>
            <a:r>
              <a:rPr lang="en-US"/>
              <a:t>Click to edit Master title style</a:t>
            </a:r>
            <a:endParaRPr lang="en-GB"/>
          </a:p>
        </p:txBody>
      </p:sp>
      <p:sp>
        <p:nvSpPr>
          <p:cNvPr id="3" name="Picture Placeholder 2"/>
          <p:cNvSpPr>
            <a:spLocks noGrp="1"/>
          </p:cNvSpPr>
          <p:nvPr>
            <p:ph type="pic" idx="1"/>
          </p:nvPr>
        </p:nvSpPr>
        <p:spPr>
          <a:xfrm>
            <a:off x="2389169" y="613376"/>
            <a:ext cx="7315924" cy="4113648"/>
          </a:xfrm>
        </p:spPr>
        <p:txBody>
          <a:bodyPr/>
          <a:lstStyle>
            <a:lvl1pPr marL="0" indent="0">
              <a:buNone/>
              <a:defRPr sz="2902"/>
            </a:lvl1pPr>
            <a:lvl2pPr marL="414680" indent="0">
              <a:buNone/>
              <a:defRPr sz="2540"/>
            </a:lvl2pPr>
            <a:lvl3pPr marL="829361" indent="0">
              <a:buNone/>
              <a:defRPr sz="2177"/>
            </a:lvl3pPr>
            <a:lvl4pPr marL="1244041" indent="0">
              <a:buNone/>
              <a:defRPr sz="1814"/>
            </a:lvl4pPr>
            <a:lvl5pPr marL="1658722" indent="0">
              <a:buNone/>
              <a:defRPr sz="1814"/>
            </a:lvl5pPr>
            <a:lvl6pPr marL="2073402" indent="0">
              <a:buNone/>
              <a:defRPr sz="1814"/>
            </a:lvl6pPr>
            <a:lvl7pPr marL="2488082" indent="0">
              <a:buNone/>
              <a:defRPr sz="1814"/>
            </a:lvl7pPr>
            <a:lvl8pPr marL="2902763" indent="0">
              <a:buNone/>
              <a:defRPr sz="1814"/>
            </a:lvl8pPr>
            <a:lvl9pPr marL="3317443" indent="0">
              <a:buNone/>
              <a:defRPr sz="1814"/>
            </a:lvl9pPr>
          </a:lstStyle>
          <a:p>
            <a:endParaRPr lang="en-GB"/>
          </a:p>
        </p:txBody>
      </p:sp>
      <p:sp>
        <p:nvSpPr>
          <p:cNvPr id="4" name="Text Placeholder 3"/>
          <p:cNvSpPr>
            <a:spLocks noGrp="1"/>
          </p:cNvSpPr>
          <p:nvPr>
            <p:ph type="body" sz="half" idx="2"/>
          </p:nvPr>
        </p:nvSpPr>
        <p:spPr>
          <a:xfrm>
            <a:off x="2389169" y="5367757"/>
            <a:ext cx="7315924" cy="804876"/>
          </a:xfrm>
        </p:spPr>
        <p:txBody>
          <a:bodyPr/>
          <a:lstStyle>
            <a:lvl1pPr marL="0" indent="0">
              <a:buNone/>
              <a:defRPr sz="1270"/>
            </a:lvl1pPr>
            <a:lvl2pPr marL="414680" indent="0">
              <a:buNone/>
              <a:defRPr sz="1088"/>
            </a:lvl2pPr>
            <a:lvl3pPr marL="829361" indent="0">
              <a:buNone/>
              <a:defRPr sz="907"/>
            </a:lvl3pPr>
            <a:lvl4pPr marL="1244041" indent="0">
              <a:buNone/>
              <a:defRPr sz="816"/>
            </a:lvl4pPr>
            <a:lvl5pPr marL="1658722" indent="0">
              <a:buNone/>
              <a:defRPr sz="816"/>
            </a:lvl5pPr>
            <a:lvl6pPr marL="2073402" indent="0">
              <a:buNone/>
              <a:defRPr sz="816"/>
            </a:lvl6pPr>
            <a:lvl7pPr marL="2488082" indent="0">
              <a:buNone/>
              <a:defRPr sz="816"/>
            </a:lvl7pPr>
            <a:lvl8pPr marL="2902763" indent="0">
              <a:buNone/>
              <a:defRPr sz="816"/>
            </a:lvl8pPr>
            <a:lvl9pPr marL="3317443" indent="0">
              <a:buNone/>
              <a:defRPr sz="816"/>
            </a:lvl9pPr>
          </a:lstStyle>
          <a:p>
            <a:pPr lvl="0"/>
            <a:r>
              <a:rPr lang="en-US"/>
              <a:t>Click to edit Master text styles</a:t>
            </a:r>
          </a:p>
        </p:txBody>
      </p:sp>
    </p:spTree>
    <p:extLst>
      <p:ext uri="{BB962C8B-B14F-4D97-AF65-F5344CB8AC3E}">
        <p14:creationId xmlns:p14="http://schemas.microsoft.com/office/powerpoint/2010/main" val="3286331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759775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897024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101500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a:solidFill>
                  <a:srgbClr val="FFC000"/>
                </a:solidFill>
                <a:latin typeface="Arial" pitchFamily="34" charset="0"/>
                <a:cs typeface="Arial" pitchFamily="34" charset="0"/>
              </a:defRPr>
            </a:lvl1pPr>
          </a:lstStyle>
          <a:p>
            <a:r>
              <a:rPr lang="en-US" dirty="0"/>
              <a:t>Click to edit Master title style</a:t>
            </a:r>
            <a:endParaRPr lang="en-CA"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rgbClr val="5A687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CA" dirty="0"/>
          </a:p>
        </p:txBody>
      </p:sp>
      <p:sp>
        <p:nvSpPr>
          <p:cNvPr id="4" name="Date Placeholder 3"/>
          <p:cNvSpPr>
            <a:spLocks noGrp="1"/>
          </p:cNvSpPr>
          <p:nvPr>
            <p:ph type="dt" sz="half" idx="10"/>
          </p:nvPr>
        </p:nvSpPr>
        <p:spPr>
          <a:xfrm>
            <a:off x="609600" y="6597353"/>
            <a:ext cx="2844800" cy="365125"/>
          </a:xfrm>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5" name="Footer Placeholder 4"/>
          <p:cNvSpPr>
            <a:spLocks noGrp="1"/>
          </p:cNvSpPr>
          <p:nvPr>
            <p:ph type="ftr" sz="quarter" idx="11"/>
          </p:nvPr>
        </p:nvSpPr>
        <p:spPr>
          <a:xfrm>
            <a:off x="4165600" y="6597353"/>
            <a:ext cx="3860800" cy="365125"/>
          </a:xfrm>
        </p:spPr>
        <p:txBody>
          <a:bodyPr/>
          <a:lstStyle/>
          <a:p>
            <a:endParaRPr lang="en-CA">
              <a:solidFill>
                <a:prstClr val="white"/>
              </a:solidFill>
            </a:endParaRPr>
          </a:p>
        </p:txBody>
      </p:sp>
      <p:sp>
        <p:nvSpPr>
          <p:cNvPr id="6" name="Slide Number Placeholder 5"/>
          <p:cNvSpPr>
            <a:spLocks noGrp="1"/>
          </p:cNvSpPr>
          <p:nvPr>
            <p:ph type="sldNum" sz="quarter" idx="12"/>
          </p:nvPr>
        </p:nvSpPr>
        <p:spPr>
          <a:xfrm>
            <a:off x="8737600" y="6597353"/>
            <a:ext cx="2844800" cy="365125"/>
          </a:xfrm>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771175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052736"/>
            <a:ext cx="10972800" cy="1143000"/>
          </a:xfrm>
          <a:prstGeom prst="rect">
            <a:avLst/>
          </a:prstGeom>
        </p:spPr>
        <p:txBody>
          <a:bodyPr/>
          <a:lstStyle>
            <a:lvl1pPr>
              <a:defRPr>
                <a:solidFill>
                  <a:schemeClr val="accent1"/>
                </a:solidFill>
              </a:defRPr>
            </a:lvl1pPr>
          </a:lstStyle>
          <a:p>
            <a:r>
              <a:rPr lang="en-US" dirty="0"/>
              <a:t>Click to edit Master title style</a:t>
            </a:r>
            <a:endParaRPr lang="en-CA" dirty="0"/>
          </a:p>
        </p:txBody>
      </p:sp>
      <p:sp>
        <p:nvSpPr>
          <p:cNvPr id="3" name="Content Placeholder 2"/>
          <p:cNvSpPr>
            <a:spLocks noGrp="1"/>
          </p:cNvSpPr>
          <p:nvPr>
            <p:ph idx="1"/>
          </p:nvPr>
        </p:nvSpPr>
        <p:spPr>
          <a:xfrm>
            <a:off x="609600" y="2276873"/>
            <a:ext cx="10972800" cy="384929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5" name="Footer Placeholder 4"/>
          <p:cNvSpPr>
            <a:spLocks noGrp="1"/>
          </p:cNvSpPr>
          <p:nvPr>
            <p:ph type="ftr" sz="quarter" idx="11"/>
          </p:nvPr>
        </p:nvSpPr>
        <p:spPr/>
        <p:txBody>
          <a:bodyPr/>
          <a:lstStyle/>
          <a:p>
            <a:endParaRPr lang="en-CA">
              <a:solidFill>
                <a:prstClr val="white"/>
              </a:solidFill>
            </a:endParaRPr>
          </a:p>
        </p:txBody>
      </p:sp>
      <p:sp>
        <p:nvSpPr>
          <p:cNvPr id="6" name="Slide Number Placeholder 5"/>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1985253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3200" b="1" cap="all">
                <a:solidFill>
                  <a:srgbClr val="FFC000"/>
                </a:solidFill>
                <a:latin typeface="Arial" pitchFamily="34" charset="0"/>
                <a:cs typeface="Arial" pitchFamily="34" charset="0"/>
              </a:defRPr>
            </a:lvl1pPr>
          </a:lstStyle>
          <a:p>
            <a:r>
              <a:rPr lang="en-US" dirty="0"/>
              <a:t>Click to edit Master title style</a:t>
            </a:r>
            <a:endParaRPr lang="en-CA"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A687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5" name="Footer Placeholder 4"/>
          <p:cNvSpPr>
            <a:spLocks noGrp="1"/>
          </p:cNvSpPr>
          <p:nvPr>
            <p:ph type="ftr" sz="quarter" idx="11"/>
          </p:nvPr>
        </p:nvSpPr>
        <p:spPr/>
        <p:txBody>
          <a:bodyPr/>
          <a:lstStyle/>
          <a:p>
            <a:endParaRPr lang="en-CA">
              <a:solidFill>
                <a:prstClr val="white"/>
              </a:solidFill>
            </a:endParaRPr>
          </a:p>
        </p:txBody>
      </p:sp>
      <p:sp>
        <p:nvSpPr>
          <p:cNvPr id="6" name="Slide Number Placeholder 5"/>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206678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052736"/>
            <a:ext cx="10972800" cy="1143000"/>
          </a:xfrm>
          <a:prstGeom prst="rect">
            <a:avLst/>
          </a:prstGeom>
        </p:spPr>
        <p:txBody>
          <a:bodyPr/>
          <a:lstStyle>
            <a:lvl1pPr>
              <a:defRPr>
                <a:solidFill>
                  <a:schemeClr val="accent1"/>
                </a:solidFill>
                <a:latin typeface="Arial" pitchFamily="34" charset="0"/>
                <a:cs typeface="Arial" pitchFamily="34" charset="0"/>
              </a:defRPr>
            </a:lvl1pPr>
          </a:lstStyle>
          <a:p>
            <a:r>
              <a:rPr lang="en-US" dirty="0"/>
              <a:t>Click to edit Master title style</a:t>
            </a:r>
            <a:endParaRPr lang="en-CA" dirty="0"/>
          </a:p>
        </p:txBody>
      </p:sp>
      <p:sp>
        <p:nvSpPr>
          <p:cNvPr id="3" name="Content Placeholder 2"/>
          <p:cNvSpPr>
            <a:spLocks noGrp="1"/>
          </p:cNvSpPr>
          <p:nvPr>
            <p:ph sz="half" idx="1"/>
          </p:nvPr>
        </p:nvSpPr>
        <p:spPr>
          <a:xfrm>
            <a:off x="609600" y="2420889"/>
            <a:ext cx="5384800" cy="37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2420889"/>
            <a:ext cx="5384800" cy="3705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6" name="Footer Placeholder 5"/>
          <p:cNvSpPr>
            <a:spLocks noGrp="1"/>
          </p:cNvSpPr>
          <p:nvPr>
            <p:ph type="ftr" sz="quarter" idx="11"/>
          </p:nvPr>
        </p:nvSpPr>
        <p:spPr/>
        <p:txBody>
          <a:bodyPr/>
          <a:lstStyle/>
          <a:p>
            <a:endParaRPr lang="en-CA">
              <a:solidFill>
                <a:prstClr val="white"/>
              </a:solidFill>
            </a:endParaRPr>
          </a:p>
        </p:txBody>
      </p:sp>
      <p:sp>
        <p:nvSpPr>
          <p:cNvPr id="7" name="Slide Number Placeholder 6"/>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229003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983664"/>
            <a:ext cx="10972800" cy="1143000"/>
          </a:xfrm>
          <a:prstGeom prst="rect">
            <a:avLst/>
          </a:prstGeom>
        </p:spPr>
        <p:txBody>
          <a:bodyPr/>
          <a:lstStyle>
            <a:lvl1pPr>
              <a:defRPr>
                <a:solidFill>
                  <a:schemeClr val="accent1"/>
                </a:solidFill>
                <a:latin typeface="Arial" pitchFamily="34" charset="0"/>
                <a:cs typeface="Arial" pitchFamily="34" charset="0"/>
              </a:defRPr>
            </a:lvl1pPr>
          </a:lstStyle>
          <a:p>
            <a:r>
              <a:rPr lang="en-US" dirty="0"/>
              <a:t>Click to edit Master title style</a:t>
            </a:r>
            <a:endParaRPr lang="en-CA" dirty="0"/>
          </a:p>
        </p:txBody>
      </p:sp>
      <p:sp>
        <p:nvSpPr>
          <p:cNvPr id="3" name="Text Placeholder 2"/>
          <p:cNvSpPr>
            <a:spLocks noGrp="1"/>
          </p:cNvSpPr>
          <p:nvPr>
            <p:ph type="body" idx="1"/>
          </p:nvPr>
        </p:nvSpPr>
        <p:spPr>
          <a:xfrm>
            <a:off x="609600" y="2244139"/>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883902"/>
            <a:ext cx="5386917" cy="34254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68" y="2244139"/>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883902"/>
            <a:ext cx="5389033" cy="34254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8" name="Footer Placeholder 7"/>
          <p:cNvSpPr>
            <a:spLocks noGrp="1"/>
          </p:cNvSpPr>
          <p:nvPr>
            <p:ph type="ftr" sz="quarter" idx="11"/>
          </p:nvPr>
        </p:nvSpPr>
        <p:spPr/>
        <p:txBody>
          <a:bodyPr/>
          <a:lstStyle/>
          <a:p>
            <a:endParaRPr lang="en-CA">
              <a:solidFill>
                <a:prstClr val="white"/>
              </a:solidFill>
            </a:endParaRPr>
          </a:p>
        </p:txBody>
      </p:sp>
      <p:sp>
        <p:nvSpPr>
          <p:cNvPr id="9" name="Slide Number Placeholder 8"/>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1725174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4" name="Footer Placeholder 3"/>
          <p:cNvSpPr>
            <a:spLocks noGrp="1"/>
          </p:cNvSpPr>
          <p:nvPr>
            <p:ph type="ftr" sz="quarter" idx="11"/>
          </p:nvPr>
        </p:nvSpPr>
        <p:spPr/>
        <p:txBody>
          <a:bodyPr/>
          <a:lstStyle/>
          <a:p>
            <a:endParaRPr lang="en-CA">
              <a:solidFill>
                <a:prstClr val="white"/>
              </a:solidFill>
            </a:endParaRPr>
          </a:p>
        </p:txBody>
      </p:sp>
      <p:sp>
        <p:nvSpPr>
          <p:cNvPr id="5" name="Slide Number Placeholder 4"/>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3727756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1124743"/>
            <a:ext cx="4011084" cy="1162050"/>
          </a:xfrm>
          <a:prstGeom prst="rect">
            <a:avLst/>
          </a:prstGeom>
        </p:spPr>
        <p:txBody>
          <a:bodyPr anchor="b"/>
          <a:lstStyle>
            <a:lvl1pPr algn="l">
              <a:defRPr sz="2000" b="1">
                <a:solidFill>
                  <a:schemeClr val="accent1"/>
                </a:solidFill>
                <a:latin typeface="Arial" pitchFamily="34" charset="0"/>
                <a:cs typeface="Arial" pitchFamily="34" charset="0"/>
              </a:defRPr>
            </a:lvl1pPr>
          </a:lstStyle>
          <a:p>
            <a:r>
              <a:rPr lang="en-US" dirty="0"/>
              <a:t>Click to edit Master title style</a:t>
            </a:r>
            <a:endParaRPr lang="en-CA" dirty="0"/>
          </a:p>
        </p:txBody>
      </p:sp>
      <p:sp>
        <p:nvSpPr>
          <p:cNvPr id="3" name="Content Placeholder 2"/>
          <p:cNvSpPr>
            <a:spLocks noGrp="1"/>
          </p:cNvSpPr>
          <p:nvPr>
            <p:ph idx="1"/>
          </p:nvPr>
        </p:nvSpPr>
        <p:spPr>
          <a:xfrm>
            <a:off x="4766733" y="1124744"/>
            <a:ext cx="6815667" cy="459611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1" y="2286794"/>
            <a:ext cx="4011084" cy="343406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6" name="Footer Placeholder 5"/>
          <p:cNvSpPr>
            <a:spLocks noGrp="1"/>
          </p:cNvSpPr>
          <p:nvPr>
            <p:ph type="ftr" sz="quarter" idx="11"/>
          </p:nvPr>
        </p:nvSpPr>
        <p:spPr/>
        <p:txBody>
          <a:bodyPr/>
          <a:lstStyle/>
          <a:p>
            <a:endParaRPr lang="en-CA">
              <a:solidFill>
                <a:prstClr val="white"/>
              </a:solidFill>
            </a:endParaRPr>
          </a:p>
        </p:txBody>
      </p:sp>
      <p:sp>
        <p:nvSpPr>
          <p:cNvPr id="7" name="Slide Number Placeholder 6"/>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1894520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5310534"/>
            <a:ext cx="7315200" cy="566738"/>
          </a:xfrm>
          <a:prstGeom prst="rect">
            <a:avLst/>
          </a:prstGeom>
        </p:spPr>
        <p:txBody>
          <a:bodyPr anchor="b"/>
          <a:lstStyle>
            <a:lvl1pPr algn="l">
              <a:defRPr sz="2000" b="1">
                <a:solidFill>
                  <a:srgbClr val="5A6870"/>
                </a:solidFill>
                <a:latin typeface="Arial" pitchFamily="34" charset="0"/>
                <a:cs typeface="Arial" pitchFamily="34" charset="0"/>
              </a:defRPr>
            </a:lvl1pPr>
          </a:lstStyle>
          <a:p>
            <a:r>
              <a:rPr lang="en-US" dirty="0"/>
              <a:t>Click to edit Master title style</a:t>
            </a:r>
            <a:endParaRPr lang="en-CA" dirty="0"/>
          </a:p>
        </p:txBody>
      </p:sp>
      <p:sp>
        <p:nvSpPr>
          <p:cNvPr id="3" name="Picture Placeholder 2"/>
          <p:cNvSpPr>
            <a:spLocks noGrp="1"/>
          </p:cNvSpPr>
          <p:nvPr>
            <p:ph type="pic" idx="1"/>
          </p:nvPr>
        </p:nvSpPr>
        <p:spPr>
          <a:xfrm>
            <a:off x="2389717" y="1122709"/>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2389717" y="5877272"/>
            <a:ext cx="7315200" cy="432048"/>
          </a:xfrm>
        </p:spPr>
        <p:txBody>
          <a:bodyPr/>
          <a:lstStyle>
            <a:lvl1pPr marL="0" indent="0">
              <a:buNone/>
              <a:defRPr sz="1400">
                <a:solidFill>
                  <a:srgbClr val="5A687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6" name="Footer Placeholder 5"/>
          <p:cNvSpPr>
            <a:spLocks noGrp="1"/>
          </p:cNvSpPr>
          <p:nvPr>
            <p:ph type="ftr" sz="quarter" idx="11"/>
          </p:nvPr>
        </p:nvSpPr>
        <p:spPr/>
        <p:txBody>
          <a:bodyPr/>
          <a:lstStyle/>
          <a:p>
            <a:endParaRPr lang="en-CA">
              <a:solidFill>
                <a:prstClr val="white"/>
              </a:solidFill>
            </a:endParaRPr>
          </a:p>
        </p:txBody>
      </p:sp>
      <p:sp>
        <p:nvSpPr>
          <p:cNvPr id="7" name="Slide Number Placeholder 6"/>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3365711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1052736"/>
            <a:ext cx="10972800" cy="1008112"/>
          </a:xfrm>
          <a:prstGeom prst="rect">
            <a:avLst/>
          </a:prstGeom>
        </p:spPr>
        <p:txBody>
          <a:bodyPr/>
          <a:lstStyle>
            <a:lvl1pPr>
              <a:defRPr>
                <a:solidFill>
                  <a:schemeClr val="accent1"/>
                </a:solidFill>
                <a:latin typeface="Arial" pitchFamily="34" charset="0"/>
                <a:cs typeface="Arial" pitchFamily="34" charset="0"/>
              </a:defRPr>
            </a:lvl1pPr>
          </a:lstStyle>
          <a:p>
            <a:r>
              <a:rPr lang="en-US" dirty="0"/>
              <a:t>Click to edit Master title style</a:t>
            </a:r>
            <a:endParaRPr lang="en-CA" dirty="0"/>
          </a:p>
        </p:txBody>
      </p:sp>
      <p:sp>
        <p:nvSpPr>
          <p:cNvPr id="3" name="Vertical Text Placeholder 2"/>
          <p:cNvSpPr>
            <a:spLocks noGrp="1"/>
          </p:cNvSpPr>
          <p:nvPr>
            <p:ph type="body" orient="vert" idx="1"/>
          </p:nvPr>
        </p:nvSpPr>
        <p:spPr>
          <a:xfrm>
            <a:off x="609600" y="2204864"/>
            <a:ext cx="10972800" cy="39212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5" name="Footer Placeholder 4"/>
          <p:cNvSpPr>
            <a:spLocks noGrp="1"/>
          </p:cNvSpPr>
          <p:nvPr>
            <p:ph type="ftr" sz="quarter" idx="11"/>
          </p:nvPr>
        </p:nvSpPr>
        <p:spPr/>
        <p:txBody>
          <a:bodyPr/>
          <a:lstStyle/>
          <a:p>
            <a:endParaRPr lang="en-CA">
              <a:solidFill>
                <a:prstClr val="white"/>
              </a:solidFill>
            </a:endParaRPr>
          </a:p>
        </p:txBody>
      </p:sp>
      <p:sp>
        <p:nvSpPr>
          <p:cNvPr id="6" name="Slide Number Placeholder 5"/>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1824009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052736"/>
            <a:ext cx="2743200" cy="5256584"/>
          </a:xfrm>
          <a:prstGeom prst="rect">
            <a:avLst/>
          </a:prstGeom>
        </p:spPr>
        <p:txBody>
          <a:bodyPr vert="eaVert"/>
          <a:lstStyle>
            <a:lvl1pPr>
              <a:defRPr>
                <a:solidFill>
                  <a:schemeClr val="accent1"/>
                </a:solidFill>
              </a:defRPr>
            </a:lvl1pPr>
          </a:lstStyle>
          <a:p>
            <a:r>
              <a:rPr lang="en-US" dirty="0"/>
              <a:t>Click to edit Master title style</a:t>
            </a:r>
            <a:endParaRPr lang="en-CA" dirty="0"/>
          </a:p>
        </p:txBody>
      </p:sp>
      <p:sp>
        <p:nvSpPr>
          <p:cNvPr id="3" name="Vertical Text Placeholder 2"/>
          <p:cNvSpPr>
            <a:spLocks noGrp="1"/>
          </p:cNvSpPr>
          <p:nvPr>
            <p:ph type="body" orient="vert" idx="1"/>
          </p:nvPr>
        </p:nvSpPr>
        <p:spPr>
          <a:xfrm>
            <a:off x="609600" y="1052736"/>
            <a:ext cx="8026400" cy="52565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0D3C204-BFC8-40DF-BCA5-4BA5280D0F4D}" type="datetimeFigureOut">
              <a:rPr lang="en-CA" smtClean="0">
                <a:solidFill>
                  <a:prstClr val="white"/>
                </a:solidFill>
              </a:rPr>
              <a:pPr/>
              <a:t>01/08/2021</a:t>
            </a:fld>
            <a:endParaRPr lang="en-CA">
              <a:solidFill>
                <a:prstClr val="white"/>
              </a:solidFill>
            </a:endParaRPr>
          </a:p>
        </p:txBody>
      </p:sp>
      <p:sp>
        <p:nvSpPr>
          <p:cNvPr id="5" name="Footer Placeholder 4"/>
          <p:cNvSpPr>
            <a:spLocks noGrp="1"/>
          </p:cNvSpPr>
          <p:nvPr>
            <p:ph type="ftr" sz="quarter" idx="11"/>
          </p:nvPr>
        </p:nvSpPr>
        <p:spPr/>
        <p:txBody>
          <a:bodyPr/>
          <a:lstStyle/>
          <a:p>
            <a:endParaRPr lang="en-CA">
              <a:solidFill>
                <a:prstClr val="white"/>
              </a:solidFill>
            </a:endParaRPr>
          </a:p>
        </p:txBody>
      </p:sp>
      <p:sp>
        <p:nvSpPr>
          <p:cNvPr id="6" name="Slide Number Placeholder 5"/>
          <p:cNvSpPr>
            <a:spLocks noGrp="1"/>
          </p:cNvSpPr>
          <p:nvPr>
            <p:ph type="sldNum" sz="quarter" idx="12"/>
          </p:nvPr>
        </p:nvSpPr>
        <p:spPr/>
        <p:txBody>
          <a:bodyPr/>
          <a:lstStyle/>
          <a:p>
            <a:fld id="{3FF909EE-2C65-48BC-95E5-26F3591A45A6}" type="slidenum">
              <a:rPr lang="en-CA" smtClean="0">
                <a:solidFill>
                  <a:prstClr val="white"/>
                </a:solidFill>
              </a:rPr>
              <a:pPr/>
              <a:t>‹#›</a:t>
            </a:fld>
            <a:endParaRPr lang="en-CA">
              <a:solidFill>
                <a:prstClr val="white"/>
              </a:solidFill>
            </a:endParaRPr>
          </a:p>
        </p:txBody>
      </p:sp>
    </p:spTree>
    <p:extLst>
      <p:ext uri="{BB962C8B-B14F-4D97-AF65-F5344CB8AC3E}">
        <p14:creationId xmlns:p14="http://schemas.microsoft.com/office/powerpoint/2010/main" val="63411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No Footer">
    <p:spTree>
      <p:nvGrpSpPr>
        <p:cNvPr id="1" name=""/>
        <p:cNvGrpSpPr/>
        <p:nvPr/>
      </p:nvGrpSpPr>
      <p:grpSpPr>
        <a:xfrm>
          <a:off x="0" y="0"/>
          <a:ext cx="0" cy="0"/>
          <a:chOff x="0" y="0"/>
          <a:chExt cx="0" cy="0"/>
        </a:xfrm>
      </p:grpSpPr>
      <p:sp>
        <p:nvSpPr>
          <p:cNvPr id="6" name="Rectangle 5"/>
          <p:cNvSpPr/>
          <p:nvPr userDrawn="1"/>
        </p:nvSpPr>
        <p:spPr>
          <a:xfrm>
            <a:off x="0" y="5877272"/>
            <a:ext cx="12192000" cy="980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Tree>
    <p:extLst>
      <p:ext uri="{BB962C8B-B14F-4D97-AF65-F5344CB8AC3E}">
        <p14:creationId xmlns:p14="http://schemas.microsoft.com/office/powerpoint/2010/main" val="1982725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en-CA"/>
          </a:p>
        </p:txBody>
      </p:sp>
      <p:sp>
        <p:nvSpPr>
          <p:cNvPr id="3" name="SmartArt Placeholder 2"/>
          <p:cNvSpPr>
            <a:spLocks noGrp="1"/>
          </p:cNvSpPr>
          <p:nvPr>
            <p:ph type="dgm" idx="1"/>
          </p:nvPr>
        </p:nvSpPr>
        <p:spPr>
          <a:xfrm>
            <a:off x="609600" y="1600201"/>
            <a:ext cx="10972800" cy="4525963"/>
          </a:xfrm>
        </p:spPr>
        <p:txBody>
          <a:bodyPr/>
          <a:lstStyle/>
          <a:p>
            <a:pPr lvl="0"/>
            <a:endParaRPr lang="en-CA" noProof="0"/>
          </a:p>
        </p:txBody>
      </p:sp>
      <p:sp>
        <p:nvSpPr>
          <p:cNvPr id="4" name="Rectangle 5"/>
          <p:cNvSpPr>
            <a:spLocks noGrp="1" noChangeArrowheads="1"/>
          </p:cNvSpPr>
          <p:nvPr>
            <p:ph type="ftr" sz="quarter" idx="10"/>
          </p:nvPr>
        </p:nvSpPr>
        <p:spPr>
          <a:xfrm>
            <a:off x="1727200" y="6629400"/>
            <a:ext cx="8737600" cy="228600"/>
          </a:xfrm>
          <a:prstGeom prst="rect">
            <a:avLst/>
          </a:prstGeom>
          <a:ln/>
        </p:spPr>
        <p:txBody>
          <a:bodyPr/>
          <a:lstStyle>
            <a:lvl1pPr>
              <a:defRPr/>
            </a:lvl1pPr>
          </a:lstStyle>
          <a:p>
            <a:pPr>
              <a:defRPr/>
            </a:pPr>
            <a:r>
              <a:rPr lang="en-US"/>
              <a:t>CAPSCA-Santiago October 2012</a:t>
            </a:r>
          </a:p>
        </p:txBody>
      </p:sp>
      <p:sp>
        <p:nvSpPr>
          <p:cNvPr id="5" name="Rectangle 6"/>
          <p:cNvSpPr>
            <a:spLocks noGrp="1" noChangeArrowheads="1"/>
          </p:cNvSpPr>
          <p:nvPr>
            <p:ph type="sldNum" sz="quarter" idx="11"/>
          </p:nvPr>
        </p:nvSpPr>
        <p:spPr>
          <a:xfrm>
            <a:off x="8026400" y="6629400"/>
            <a:ext cx="4165600" cy="228600"/>
          </a:xfrm>
          <a:prstGeom prst="rect">
            <a:avLst/>
          </a:prstGeom>
          <a:ln/>
        </p:spPr>
        <p:txBody>
          <a:bodyPr/>
          <a:lstStyle>
            <a:lvl1pPr>
              <a:defRPr/>
            </a:lvl1pPr>
          </a:lstStyle>
          <a:p>
            <a:pPr>
              <a:defRPr/>
            </a:pPr>
            <a:fld id="{18B20EFD-58A8-47D0-B81D-BFE4DD7D3AF3}" type="slidenum">
              <a:rPr lang="en-GB"/>
              <a:pPr>
                <a:defRPr/>
              </a:pPr>
              <a:t>‹#›</a:t>
            </a:fld>
            <a:endParaRPr lang="en-GB"/>
          </a:p>
        </p:txBody>
      </p:sp>
    </p:spTree>
    <p:extLst>
      <p:ext uri="{BB962C8B-B14F-4D97-AF65-F5344CB8AC3E}">
        <p14:creationId xmlns:p14="http://schemas.microsoft.com/office/powerpoint/2010/main" val="473275441"/>
      </p:ext>
    </p:extLst>
  </p:cSld>
  <p:clrMapOvr>
    <a:masterClrMapping/>
  </p:clrMapOvr>
  <p:transition spd="slow">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8/1/2021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8/1/2021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2.wmf"/><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8/1/2021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bwMode="auto">
          <a:xfrm>
            <a:off x="0" y="0"/>
            <a:ext cx="12192000"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GB" altLang="en-US"/>
              <a:t>Click to edit Master title style</a:t>
            </a:r>
          </a:p>
        </p:txBody>
      </p:sp>
      <p:sp>
        <p:nvSpPr>
          <p:cNvPr id="7172" name="Rectangle 4"/>
          <p:cNvSpPr>
            <a:spLocks noGrp="1" noChangeArrowheads="1"/>
          </p:cNvSpPr>
          <p:nvPr>
            <p:ph type="body" idx="1"/>
          </p:nvPr>
        </p:nvSpPr>
        <p:spPr bwMode="auto">
          <a:xfrm>
            <a:off x="590052" y="1380815"/>
            <a:ext cx="11055335" cy="4611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7174" name="Line 6"/>
          <p:cNvSpPr>
            <a:spLocks noChangeShapeType="1"/>
          </p:cNvSpPr>
          <p:nvPr/>
        </p:nvSpPr>
        <p:spPr bwMode="auto">
          <a:xfrm>
            <a:off x="0" y="1246909"/>
            <a:ext cx="12192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endParaRPr lang="en-GB" sz="1633"/>
          </a:p>
        </p:txBody>
      </p:sp>
      <p:sp>
        <p:nvSpPr>
          <p:cNvPr id="7180" name="Rectangle 12"/>
          <p:cNvSpPr>
            <a:spLocks noChangeArrowheads="1"/>
          </p:cNvSpPr>
          <p:nvPr/>
        </p:nvSpPr>
        <p:spPr bwMode="auto">
          <a:xfrm>
            <a:off x="1811" y="6015688"/>
            <a:ext cx="12192000" cy="84231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633"/>
          </a:p>
        </p:txBody>
      </p:sp>
      <p:sp>
        <p:nvSpPr>
          <p:cNvPr id="7181" name="Rectangle 13"/>
          <p:cNvSpPr>
            <a:spLocks noChangeArrowheads="1"/>
          </p:cNvSpPr>
          <p:nvPr/>
        </p:nvSpPr>
        <p:spPr bwMode="auto">
          <a:xfrm>
            <a:off x="434397" y="6209163"/>
            <a:ext cx="4602858" cy="431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r" defTabSz="1042988">
              <a:defRPr>
                <a:solidFill>
                  <a:schemeClr val="tx1"/>
                </a:solidFill>
                <a:latin typeface="Arial" charset="0"/>
                <a:cs typeface="Arial" charset="0"/>
              </a:defRPr>
            </a:lvl1pPr>
            <a:lvl2pPr marL="520700" algn="r" defTabSz="1042988">
              <a:defRPr>
                <a:solidFill>
                  <a:schemeClr val="tx1"/>
                </a:solidFill>
                <a:latin typeface="Arial" charset="0"/>
                <a:cs typeface="Arial" charset="0"/>
              </a:defRPr>
            </a:lvl2pPr>
            <a:lvl3pPr marL="1042988" algn="r" defTabSz="1042988">
              <a:defRPr>
                <a:solidFill>
                  <a:schemeClr val="tx1"/>
                </a:solidFill>
                <a:latin typeface="Arial" charset="0"/>
                <a:cs typeface="Arial" charset="0"/>
              </a:defRPr>
            </a:lvl3pPr>
            <a:lvl4pPr marL="1563688" algn="r" defTabSz="1042988">
              <a:defRPr>
                <a:solidFill>
                  <a:schemeClr val="tx1"/>
                </a:solidFill>
                <a:latin typeface="Arial" charset="0"/>
                <a:cs typeface="Arial" charset="0"/>
              </a:defRPr>
            </a:lvl4pPr>
            <a:lvl5pPr marL="2085975" algn="r" defTabSz="1042988">
              <a:defRPr>
                <a:solidFill>
                  <a:schemeClr val="tx1"/>
                </a:solidFill>
                <a:latin typeface="Arial" charset="0"/>
                <a:cs typeface="Arial" charset="0"/>
              </a:defRPr>
            </a:lvl5pPr>
            <a:lvl6pPr marL="2543175" algn="r" defTabSz="1042988" rtl="1" fontAlgn="base">
              <a:spcBef>
                <a:spcPct val="0"/>
              </a:spcBef>
              <a:spcAft>
                <a:spcPct val="0"/>
              </a:spcAft>
              <a:defRPr>
                <a:solidFill>
                  <a:schemeClr val="tx1"/>
                </a:solidFill>
                <a:latin typeface="Arial" charset="0"/>
                <a:cs typeface="Arial" charset="0"/>
              </a:defRPr>
            </a:lvl6pPr>
            <a:lvl7pPr marL="3000375" algn="r" defTabSz="1042988" rtl="1" fontAlgn="base">
              <a:spcBef>
                <a:spcPct val="0"/>
              </a:spcBef>
              <a:spcAft>
                <a:spcPct val="0"/>
              </a:spcAft>
              <a:defRPr>
                <a:solidFill>
                  <a:schemeClr val="tx1"/>
                </a:solidFill>
                <a:latin typeface="Arial" charset="0"/>
                <a:cs typeface="Arial" charset="0"/>
              </a:defRPr>
            </a:lvl7pPr>
            <a:lvl8pPr marL="3457575" algn="r" defTabSz="1042988" rtl="1" fontAlgn="base">
              <a:spcBef>
                <a:spcPct val="0"/>
              </a:spcBef>
              <a:spcAft>
                <a:spcPct val="0"/>
              </a:spcAft>
              <a:defRPr>
                <a:solidFill>
                  <a:schemeClr val="tx1"/>
                </a:solidFill>
                <a:latin typeface="Arial" charset="0"/>
                <a:cs typeface="Arial" charset="0"/>
              </a:defRPr>
            </a:lvl8pPr>
            <a:lvl9pPr marL="3914775" algn="r" defTabSz="1042988" rtl="1" fontAlgn="base">
              <a:spcBef>
                <a:spcPct val="0"/>
              </a:spcBef>
              <a:spcAft>
                <a:spcPct val="0"/>
              </a:spcAft>
              <a:defRPr>
                <a:solidFill>
                  <a:schemeClr val="tx1"/>
                </a:solidFill>
                <a:latin typeface="Arial" charset="0"/>
                <a:cs typeface="Arial" charset="0"/>
              </a:defRPr>
            </a:lvl9pPr>
          </a:lstStyle>
          <a:p>
            <a:pPr lvl="0"/>
            <a:r>
              <a:rPr lang="en-US" sz="1270" dirty="0">
                <a:solidFill>
                  <a:schemeClr val="bg1"/>
                </a:solidFill>
                <a:latin typeface="Calibri" pitchFamily="34" charset="0"/>
              </a:rPr>
              <a:t>Surveillance at </a:t>
            </a:r>
            <a:r>
              <a:rPr lang="en-US" sz="1270" dirty="0" err="1">
                <a:solidFill>
                  <a:schemeClr val="bg1"/>
                </a:solidFill>
                <a:latin typeface="Calibri" pitchFamily="34" charset="0"/>
              </a:rPr>
              <a:t>PoE</a:t>
            </a:r>
            <a:r>
              <a:rPr lang="en-US" sz="1270" baseline="0" dirty="0">
                <a:solidFill>
                  <a:schemeClr val="bg1"/>
                </a:solidFill>
                <a:latin typeface="Calibri" pitchFamily="34" charset="0"/>
              </a:rPr>
              <a:t> </a:t>
            </a:r>
            <a:r>
              <a:rPr lang="en-US" sz="1270" dirty="0">
                <a:solidFill>
                  <a:schemeClr val="bg1"/>
                </a:solidFill>
                <a:latin typeface="Calibri" pitchFamily="34" charset="0"/>
              </a:rPr>
              <a:t>– with</a:t>
            </a:r>
            <a:r>
              <a:rPr lang="en-US" sz="1270" baseline="0" dirty="0">
                <a:solidFill>
                  <a:schemeClr val="bg1"/>
                </a:solidFill>
                <a:latin typeface="Calibri" pitchFamily="34" charset="0"/>
              </a:rPr>
              <a:t> e</a:t>
            </a:r>
            <a:r>
              <a:rPr lang="en-US" sz="1270" dirty="0">
                <a:solidFill>
                  <a:schemeClr val="bg1"/>
                </a:solidFill>
                <a:latin typeface="Calibri" pitchFamily="34" charset="0"/>
              </a:rPr>
              <a:t>xamples for Zimbabwe</a:t>
            </a:r>
          </a:p>
        </p:txBody>
      </p:sp>
      <p:pic>
        <p:nvPicPr>
          <p:cNvPr id="7185" name="Picture 17" descr="WHO-EN-white-H"/>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575668" y="6040166"/>
            <a:ext cx="2943021" cy="717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402499"/>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defTabSz="945990" rtl="0" fontAlgn="base">
        <a:spcBef>
          <a:spcPct val="0"/>
        </a:spcBef>
        <a:spcAft>
          <a:spcPct val="0"/>
        </a:spcAft>
        <a:defRPr sz="3628" b="1">
          <a:solidFill>
            <a:srgbClr val="000066"/>
          </a:solidFill>
          <a:latin typeface="+mj-lt"/>
          <a:ea typeface="+mj-ea"/>
          <a:cs typeface="+mj-cs"/>
        </a:defRPr>
      </a:lvl1pPr>
      <a:lvl2pPr algn="ctr" defTabSz="945990" rtl="0" fontAlgn="base">
        <a:spcBef>
          <a:spcPct val="0"/>
        </a:spcBef>
        <a:spcAft>
          <a:spcPct val="0"/>
        </a:spcAft>
        <a:defRPr sz="3628" b="1">
          <a:solidFill>
            <a:srgbClr val="000066"/>
          </a:solidFill>
          <a:latin typeface="Arial" charset="0"/>
          <a:cs typeface="Arial" charset="0"/>
        </a:defRPr>
      </a:lvl2pPr>
      <a:lvl3pPr algn="ctr" defTabSz="945990" rtl="0" fontAlgn="base">
        <a:spcBef>
          <a:spcPct val="0"/>
        </a:spcBef>
        <a:spcAft>
          <a:spcPct val="0"/>
        </a:spcAft>
        <a:defRPr sz="3628" b="1">
          <a:solidFill>
            <a:srgbClr val="000066"/>
          </a:solidFill>
          <a:latin typeface="Arial" charset="0"/>
          <a:cs typeface="Arial" charset="0"/>
        </a:defRPr>
      </a:lvl3pPr>
      <a:lvl4pPr algn="ctr" defTabSz="945990" rtl="0" fontAlgn="base">
        <a:spcBef>
          <a:spcPct val="0"/>
        </a:spcBef>
        <a:spcAft>
          <a:spcPct val="0"/>
        </a:spcAft>
        <a:defRPr sz="3628" b="1">
          <a:solidFill>
            <a:srgbClr val="000066"/>
          </a:solidFill>
          <a:latin typeface="Arial" charset="0"/>
          <a:cs typeface="Arial" charset="0"/>
        </a:defRPr>
      </a:lvl4pPr>
      <a:lvl5pPr algn="ctr" defTabSz="945990" rtl="0" fontAlgn="base">
        <a:spcBef>
          <a:spcPct val="0"/>
        </a:spcBef>
        <a:spcAft>
          <a:spcPct val="0"/>
        </a:spcAft>
        <a:defRPr sz="3628" b="1">
          <a:solidFill>
            <a:srgbClr val="000066"/>
          </a:solidFill>
          <a:latin typeface="Arial" charset="0"/>
          <a:cs typeface="Arial" charset="0"/>
        </a:defRPr>
      </a:lvl5pPr>
      <a:lvl6pPr marL="414680" algn="ctr" defTabSz="945990" rtl="0" fontAlgn="base">
        <a:spcBef>
          <a:spcPct val="0"/>
        </a:spcBef>
        <a:spcAft>
          <a:spcPct val="0"/>
        </a:spcAft>
        <a:defRPr sz="3628" b="1">
          <a:solidFill>
            <a:srgbClr val="000066"/>
          </a:solidFill>
          <a:latin typeface="Arial" charset="0"/>
          <a:cs typeface="Arial" charset="0"/>
        </a:defRPr>
      </a:lvl6pPr>
      <a:lvl7pPr marL="829361" algn="ctr" defTabSz="945990" rtl="0" fontAlgn="base">
        <a:spcBef>
          <a:spcPct val="0"/>
        </a:spcBef>
        <a:spcAft>
          <a:spcPct val="0"/>
        </a:spcAft>
        <a:defRPr sz="3628" b="1">
          <a:solidFill>
            <a:srgbClr val="000066"/>
          </a:solidFill>
          <a:latin typeface="Arial" charset="0"/>
          <a:cs typeface="Arial" charset="0"/>
        </a:defRPr>
      </a:lvl7pPr>
      <a:lvl8pPr marL="1244041" algn="ctr" defTabSz="945990" rtl="0" fontAlgn="base">
        <a:spcBef>
          <a:spcPct val="0"/>
        </a:spcBef>
        <a:spcAft>
          <a:spcPct val="0"/>
        </a:spcAft>
        <a:defRPr sz="3628" b="1">
          <a:solidFill>
            <a:srgbClr val="000066"/>
          </a:solidFill>
          <a:latin typeface="Arial" charset="0"/>
          <a:cs typeface="Arial" charset="0"/>
        </a:defRPr>
      </a:lvl8pPr>
      <a:lvl9pPr marL="1658722" algn="ctr" defTabSz="945990" rtl="0" fontAlgn="base">
        <a:spcBef>
          <a:spcPct val="0"/>
        </a:spcBef>
        <a:spcAft>
          <a:spcPct val="0"/>
        </a:spcAft>
        <a:defRPr sz="3628" b="1">
          <a:solidFill>
            <a:srgbClr val="000066"/>
          </a:solidFill>
          <a:latin typeface="Arial" charset="0"/>
          <a:cs typeface="Arial" charset="0"/>
        </a:defRPr>
      </a:lvl9pPr>
    </p:titleStyle>
    <p:bodyStyle>
      <a:lvl1pPr marL="354206" indent="-354206" algn="l" defTabSz="945990" rtl="0" fontAlgn="base">
        <a:spcBef>
          <a:spcPct val="80000"/>
        </a:spcBef>
        <a:spcAft>
          <a:spcPct val="0"/>
        </a:spcAft>
        <a:buClr>
          <a:srgbClr val="1E7FB8"/>
        </a:buClr>
        <a:buFont typeface="Wingdings" pitchFamily="2" charset="2"/>
        <a:buChar char="l"/>
        <a:defRPr sz="2540">
          <a:solidFill>
            <a:srgbClr val="000066"/>
          </a:solidFill>
          <a:latin typeface="+mn-lt"/>
          <a:ea typeface="+mn-ea"/>
          <a:cs typeface="+mn-cs"/>
        </a:defRPr>
      </a:lvl1pPr>
      <a:lvl2pPr marL="833681" indent="-292293" algn="l" defTabSz="945990" rtl="0" fontAlgn="base">
        <a:spcBef>
          <a:spcPct val="20000"/>
        </a:spcBef>
        <a:spcAft>
          <a:spcPct val="0"/>
        </a:spcAft>
        <a:buClr>
          <a:srgbClr val="1E7FB8"/>
        </a:buClr>
        <a:buFont typeface="Arial" charset="0"/>
        <a:buChar char="–"/>
        <a:defRPr sz="2177">
          <a:solidFill>
            <a:srgbClr val="000066"/>
          </a:solidFill>
          <a:latin typeface="+mn-lt"/>
          <a:cs typeface="+mn-cs"/>
        </a:defRPr>
      </a:lvl2pPr>
      <a:lvl3pPr marL="1300196" indent="-279333" algn="l" defTabSz="945990" rtl="0" fontAlgn="base">
        <a:spcBef>
          <a:spcPct val="20000"/>
        </a:spcBef>
        <a:spcAft>
          <a:spcPct val="0"/>
        </a:spcAft>
        <a:buClr>
          <a:srgbClr val="1E7FB8"/>
        </a:buClr>
        <a:buChar char="•"/>
        <a:defRPr sz="2177">
          <a:solidFill>
            <a:srgbClr val="000066"/>
          </a:solidFill>
          <a:latin typeface="Arial Narrow" pitchFamily="34" charset="0"/>
          <a:cs typeface="+mn-cs"/>
        </a:defRPr>
      </a:lvl3pPr>
      <a:lvl4pPr marL="1722076" indent="-234698" algn="l" defTabSz="945990" rtl="0" fontAlgn="base">
        <a:spcBef>
          <a:spcPct val="20000"/>
        </a:spcBef>
        <a:spcAft>
          <a:spcPct val="0"/>
        </a:spcAft>
        <a:buClr>
          <a:srgbClr val="1E7FB8"/>
        </a:buClr>
        <a:buChar char="–"/>
        <a:defRPr sz="2177">
          <a:solidFill>
            <a:srgbClr val="000066"/>
          </a:solidFill>
          <a:latin typeface="Arial Narrow" pitchFamily="34" charset="0"/>
          <a:cs typeface="+mn-cs"/>
        </a:defRPr>
      </a:lvl4pPr>
      <a:lvl5pPr marL="2057564" indent="-149746" algn="r" defTabSz="945990" rtl="1" fontAlgn="base">
        <a:spcBef>
          <a:spcPct val="20000"/>
        </a:spcBef>
        <a:spcAft>
          <a:spcPct val="0"/>
        </a:spcAft>
        <a:buChar char="»"/>
        <a:defRPr sz="2086">
          <a:solidFill>
            <a:srgbClr val="000066"/>
          </a:solidFill>
          <a:latin typeface="+mn-lt"/>
          <a:cs typeface="+mn-cs"/>
        </a:defRPr>
      </a:lvl5pPr>
      <a:lvl6pPr marL="2472244" indent="-149746" algn="r" defTabSz="945990" rtl="1" fontAlgn="base">
        <a:spcBef>
          <a:spcPct val="20000"/>
        </a:spcBef>
        <a:spcAft>
          <a:spcPct val="0"/>
        </a:spcAft>
        <a:buChar char="»"/>
        <a:defRPr sz="2086">
          <a:solidFill>
            <a:srgbClr val="000066"/>
          </a:solidFill>
          <a:latin typeface="+mn-lt"/>
          <a:cs typeface="+mn-cs"/>
        </a:defRPr>
      </a:lvl6pPr>
      <a:lvl7pPr marL="2886925" indent="-149746" algn="r" defTabSz="945990" rtl="1" fontAlgn="base">
        <a:spcBef>
          <a:spcPct val="20000"/>
        </a:spcBef>
        <a:spcAft>
          <a:spcPct val="0"/>
        </a:spcAft>
        <a:buChar char="»"/>
        <a:defRPr sz="2086">
          <a:solidFill>
            <a:srgbClr val="000066"/>
          </a:solidFill>
          <a:latin typeface="+mn-lt"/>
          <a:cs typeface="+mn-cs"/>
        </a:defRPr>
      </a:lvl7pPr>
      <a:lvl8pPr marL="3301605" indent="-149746" algn="r" defTabSz="945990" rtl="1" fontAlgn="base">
        <a:spcBef>
          <a:spcPct val="20000"/>
        </a:spcBef>
        <a:spcAft>
          <a:spcPct val="0"/>
        </a:spcAft>
        <a:buChar char="»"/>
        <a:defRPr sz="2086">
          <a:solidFill>
            <a:srgbClr val="000066"/>
          </a:solidFill>
          <a:latin typeface="+mn-lt"/>
          <a:cs typeface="+mn-cs"/>
        </a:defRPr>
      </a:lvl8pPr>
      <a:lvl9pPr marL="3716286" indent="-149746" algn="r" defTabSz="945990" rtl="1" fontAlgn="base">
        <a:spcBef>
          <a:spcPct val="20000"/>
        </a:spcBef>
        <a:spcAft>
          <a:spcPct val="0"/>
        </a:spcAft>
        <a:buChar char="»"/>
        <a:defRPr sz="2086">
          <a:solidFill>
            <a:srgbClr val="000066"/>
          </a:solidFill>
          <a:latin typeface="+mn-lt"/>
          <a:cs typeface="+mn-cs"/>
        </a:defRPr>
      </a:lvl9pPr>
    </p:bodyStyle>
    <p:otherStyle>
      <a:defPPr>
        <a:defRPr lang="en-US"/>
      </a:defPPr>
      <a:lvl1pPr marL="0" algn="l" defTabSz="829361" rtl="0" eaLnBrk="1" latinLnBrk="0" hangingPunct="1">
        <a:defRPr sz="1633" kern="1200">
          <a:solidFill>
            <a:schemeClr val="tx1"/>
          </a:solidFill>
          <a:latin typeface="+mn-lt"/>
          <a:ea typeface="+mn-ea"/>
          <a:cs typeface="+mn-cs"/>
        </a:defRPr>
      </a:lvl1pPr>
      <a:lvl2pPr marL="414680" algn="l" defTabSz="829361" rtl="0" eaLnBrk="1" latinLnBrk="0" hangingPunct="1">
        <a:defRPr sz="1633" kern="1200">
          <a:solidFill>
            <a:schemeClr val="tx1"/>
          </a:solidFill>
          <a:latin typeface="+mn-lt"/>
          <a:ea typeface="+mn-ea"/>
          <a:cs typeface="+mn-cs"/>
        </a:defRPr>
      </a:lvl2pPr>
      <a:lvl3pPr marL="829361" algn="l" defTabSz="829361" rtl="0" eaLnBrk="1" latinLnBrk="0" hangingPunct="1">
        <a:defRPr sz="1633" kern="1200">
          <a:solidFill>
            <a:schemeClr val="tx1"/>
          </a:solidFill>
          <a:latin typeface="+mn-lt"/>
          <a:ea typeface="+mn-ea"/>
          <a:cs typeface="+mn-cs"/>
        </a:defRPr>
      </a:lvl3pPr>
      <a:lvl4pPr marL="1244041" algn="l" defTabSz="829361" rtl="0" eaLnBrk="1" latinLnBrk="0" hangingPunct="1">
        <a:defRPr sz="1633" kern="1200">
          <a:solidFill>
            <a:schemeClr val="tx1"/>
          </a:solidFill>
          <a:latin typeface="+mn-lt"/>
          <a:ea typeface="+mn-ea"/>
          <a:cs typeface="+mn-cs"/>
        </a:defRPr>
      </a:lvl4pPr>
      <a:lvl5pPr marL="1658722" algn="l" defTabSz="829361" rtl="0" eaLnBrk="1" latinLnBrk="0" hangingPunct="1">
        <a:defRPr sz="1633" kern="1200">
          <a:solidFill>
            <a:schemeClr val="tx1"/>
          </a:solidFill>
          <a:latin typeface="+mn-lt"/>
          <a:ea typeface="+mn-ea"/>
          <a:cs typeface="+mn-cs"/>
        </a:defRPr>
      </a:lvl5pPr>
      <a:lvl6pPr marL="2073402" algn="l" defTabSz="829361" rtl="0" eaLnBrk="1" latinLnBrk="0" hangingPunct="1">
        <a:defRPr sz="1633" kern="1200">
          <a:solidFill>
            <a:schemeClr val="tx1"/>
          </a:solidFill>
          <a:latin typeface="+mn-lt"/>
          <a:ea typeface="+mn-ea"/>
          <a:cs typeface="+mn-cs"/>
        </a:defRPr>
      </a:lvl6pPr>
      <a:lvl7pPr marL="2488082" algn="l" defTabSz="829361" rtl="0" eaLnBrk="1" latinLnBrk="0" hangingPunct="1">
        <a:defRPr sz="1633" kern="1200">
          <a:solidFill>
            <a:schemeClr val="tx1"/>
          </a:solidFill>
          <a:latin typeface="+mn-lt"/>
          <a:ea typeface="+mn-ea"/>
          <a:cs typeface="+mn-cs"/>
        </a:defRPr>
      </a:lvl7pPr>
      <a:lvl8pPr marL="2902763" algn="l" defTabSz="829361" rtl="0" eaLnBrk="1" latinLnBrk="0" hangingPunct="1">
        <a:defRPr sz="1633" kern="1200">
          <a:solidFill>
            <a:schemeClr val="tx1"/>
          </a:solidFill>
          <a:latin typeface="+mn-lt"/>
          <a:ea typeface="+mn-ea"/>
          <a:cs typeface="+mn-cs"/>
        </a:defRPr>
      </a:lvl8pPr>
      <a:lvl9pPr marL="3317443" algn="l" defTabSz="829361" rtl="0" eaLnBrk="1" latinLnBrk="0" hangingPunct="1">
        <a:defRPr sz="16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525344"/>
            <a:ext cx="12192000" cy="332656"/>
          </a:xfrm>
          <a:prstGeom prst="rect">
            <a:avLst/>
          </a:prstGeom>
          <a:solidFill>
            <a:srgbClr val="8C99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800">
              <a:solidFill>
                <a:prstClr val="white"/>
              </a:solidFill>
            </a:endParaRPr>
          </a:p>
        </p:txBody>
      </p:sp>
      <p:pic>
        <p:nvPicPr>
          <p:cNvPr id="8" name="Picture 7"/>
          <p:cNvPicPr>
            <a:picLocks noChangeAspect="1"/>
          </p:cNvPicPr>
          <p:nvPr userDrawn="1"/>
        </p:nvPicPr>
        <p:blipFill>
          <a:blip r:embed="rId14" cstate="print"/>
          <a:stretch>
            <a:fillRect/>
          </a:stretch>
        </p:blipFill>
        <p:spPr>
          <a:xfrm>
            <a:off x="0" y="0"/>
            <a:ext cx="12192000" cy="982265"/>
          </a:xfrm>
          <a:prstGeom prst="rect">
            <a:avLst/>
          </a:prstGeom>
        </p:spPr>
      </p:pic>
      <p:sp>
        <p:nvSpPr>
          <p:cNvPr id="3" name="Text Placeholder 2"/>
          <p:cNvSpPr>
            <a:spLocks noGrp="1"/>
          </p:cNvSpPr>
          <p:nvPr>
            <p:ph type="body" idx="1"/>
          </p:nvPr>
        </p:nvSpPr>
        <p:spPr>
          <a:xfrm>
            <a:off x="609600" y="1600200"/>
            <a:ext cx="10972800" cy="470912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2"/>
          </p:nvPr>
        </p:nvSpPr>
        <p:spPr>
          <a:xfrm>
            <a:off x="609600" y="6525344"/>
            <a:ext cx="2844800" cy="332656"/>
          </a:xfrm>
          <a:prstGeom prst="rect">
            <a:avLst/>
          </a:prstGeom>
        </p:spPr>
        <p:txBody>
          <a:bodyPr vert="horz" lIns="91440" tIns="45720" rIns="91440" bIns="45720" rtlCol="0" anchor="ctr"/>
          <a:lstStyle>
            <a:lvl1pPr algn="l">
              <a:defRPr sz="1000">
                <a:solidFill>
                  <a:schemeClr val="bg1"/>
                </a:solidFill>
                <a:latin typeface="Arial" pitchFamily="34" charset="0"/>
                <a:cs typeface="Arial" pitchFamily="34" charset="0"/>
              </a:defRPr>
            </a:lvl1pPr>
          </a:lstStyle>
          <a:p>
            <a:fld id="{60D3C204-BFC8-40DF-BCA5-4BA5280D0F4D}" type="datetimeFigureOut">
              <a:rPr lang="en-CA" smtClean="0">
                <a:solidFill>
                  <a:prstClr val="white"/>
                </a:solidFill>
              </a:rPr>
              <a:pPr/>
              <a:t>01/08/2021</a:t>
            </a:fld>
            <a:endParaRPr lang="en-CA" dirty="0">
              <a:solidFill>
                <a:prstClr val="white"/>
              </a:solidFill>
            </a:endParaRPr>
          </a:p>
        </p:txBody>
      </p:sp>
      <p:sp>
        <p:nvSpPr>
          <p:cNvPr id="5" name="Footer Placeholder 4"/>
          <p:cNvSpPr>
            <a:spLocks noGrp="1"/>
          </p:cNvSpPr>
          <p:nvPr>
            <p:ph type="ftr" sz="quarter" idx="3"/>
          </p:nvPr>
        </p:nvSpPr>
        <p:spPr>
          <a:xfrm>
            <a:off x="4165600" y="6525344"/>
            <a:ext cx="3860800" cy="332656"/>
          </a:xfrm>
          <a:prstGeom prst="rect">
            <a:avLst/>
          </a:prstGeom>
        </p:spPr>
        <p:txBody>
          <a:bodyPr vert="horz" lIns="91440" tIns="45720" rIns="91440" bIns="45720" rtlCol="0" anchor="ctr"/>
          <a:lstStyle>
            <a:lvl1pPr algn="ctr">
              <a:defRPr sz="1000">
                <a:solidFill>
                  <a:schemeClr val="bg1"/>
                </a:solidFill>
                <a:latin typeface="Arial" pitchFamily="34" charset="0"/>
                <a:cs typeface="Arial" pitchFamily="34" charset="0"/>
              </a:defRPr>
            </a:lvl1pPr>
          </a:lstStyle>
          <a:p>
            <a:r>
              <a:rPr lang="en-US" dirty="0">
                <a:solidFill>
                  <a:prstClr val="white"/>
                </a:solidFill>
              </a:rPr>
              <a:t>Footer</a:t>
            </a:r>
            <a:endParaRPr lang="en-CA" dirty="0">
              <a:solidFill>
                <a:prstClr val="white"/>
              </a:solidFill>
            </a:endParaRPr>
          </a:p>
        </p:txBody>
      </p:sp>
      <p:sp>
        <p:nvSpPr>
          <p:cNvPr id="6" name="Slide Number Placeholder 5"/>
          <p:cNvSpPr>
            <a:spLocks noGrp="1"/>
          </p:cNvSpPr>
          <p:nvPr>
            <p:ph type="sldNum" sz="quarter" idx="4"/>
          </p:nvPr>
        </p:nvSpPr>
        <p:spPr>
          <a:xfrm>
            <a:off x="8737600" y="6525344"/>
            <a:ext cx="2844800" cy="332656"/>
          </a:xfrm>
          <a:prstGeom prst="rect">
            <a:avLst/>
          </a:prstGeom>
        </p:spPr>
        <p:txBody>
          <a:bodyPr vert="horz" lIns="91440" tIns="45720" rIns="91440" bIns="45720" rtlCol="0" anchor="ctr"/>
          <a:lstStyle>
            <a:lvl1pPr algn="r">
              <a:defRPr sz="1000">
                <a:solidFill>
                  <a:schemeClr val="bg1"/>
                </a:solidFill>
                <a:latin typeface="Arial" pitchFamily="34" charset="0"/>
                <a:cs typeface="Arial" pitchFamily="34" charset="0"/>
              </a:defRPr>
            </a:lvl1pPr>
          </a:lstStyle>
          <a:p>
            <a:fld id="{3FF909EE-2C65-48BC-95E5-26F3591A45A6}" type="slidenum">
              <a:rPr lang="en-CA" smtClean="0">
                <a:solidFill>
                  <a:prstClr val="white"/>
                </a:solidFill>
              </a:rPr>
              <a:pPr/>
              <a:t>‹#›</a:t>
            </a:fld>
            <a:endParaRPr lang="en-CA" dirty="0">
              <a:solidFill>
                <a:prstClr val="white"/>
              </a:solidFill>
            </a:endParaRPr>
          </a:p>
        </p:txBody>
      </p:sp>
    </p:spTree>
    <p:extLst>
      <p:ext uri="{BB962C8B-B14F-4D97-AF65-F5344CB8AC3E}">
        <p14:creationId xmlns:p14="http://schemas.microsoft.com/office/powerpoint/2010/main" val="1987748412"/>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FFC000"/>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rgbClr val="5A6870"/>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rgbClr val="5A6870"/>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9.xml"/><Relationship Id="rId1" Type="http://schemas.openxmlformats.org/officeDocument/2006/relationships/slideLayout" Target="../slideLayouts/slideLayout40.xml"/><Relationship Id="rId5" Type="http://schemas.openxmlformats.org/officeDocument/2006/relationships/image" Target="../media/image10.jpeg"/><Relationship Id="rId4"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b="1" dirty="0"/>
              <a:t>Procédures </a:t>
            </a:r>
            <a:r>
              <a:rPr lang="fr-FR" b="1" dirty="0" smtClean="0"/>
              <a:t>Opérationnelles </a:t>
            </a:r>
            <a:r>
              <a:rPr lang="fr-FR" b="1" dirty="0"/>
              <a:t>S</a:t>
            </a:r>
            <a:r>
              <a:rPr lang="fr-FR" b="1" dirty="0" smtClean="0"/>
              <a:t>tandard </a:t>
            </a:r>
            <a:r>
              <a:rPr lang="fr-FR" b="1" dirty="0" smtClean="0"/>
              <a:t>/ Mesures Barrières de </a:t>
            </a:r>
            <a:r>
              <a:rPr lang="fr-FR" b="1" dirty="0" smtClean="0"/>
              <a:t>Santé </a:t>
            </a:r>
            <a:r>
              <a:rPr lang="fr-FR" b="1" dirty="0"/>
              <a:t>P</a:t>
            </a:r>
            <a:r>
              <a:rPr lang="fr-FR" b="1" dirty="0" smtClean="0"/>
              <a:t>ublique </a:t>
            </a:r>
            <a:r>
              <a:rPr lang="fr-FR" b="1" dirty="0"/>
              <a:t>au PDE, </a:t>
            </a:r>
            <a:r>
              <a:rPr lang="fr-FR" b="1" dirty="0" smtClean="0"/>
              <a:t>2</a:t>
            </a:r>
            <a:r>
              <a:rPr lang="fr-FR" b="1" baseline="30000" dirty="0" smtClean="0"/>
              <a:t>ième</a:t>
            </a:r>
            <a:r>
              <a:rPr lang="fr-FR" b="1" dirty="0" smtClean="0"/>
              <a:t> partie</a:t>
            </a:r>
            <a:endParaRPr lang="en-US" b="1" dirty="0"/>
          </a:p>
        </p:txBody>
      </p:sp>
      <p:sp>
        <p:nvSpPr>
          <p:cNvPr id="3" name="Subtitle 2"/>
          <p:cNvSpPr>
            <a:spLocks noGrp="1"/>
          </p:cNvSpPr>
          <p:nvPr>
            <p:ph type="subTitle" idx="1"/>
          </p:nvPr>
        </p:nvSpPr>
        <p:spPr>
          <a:xfrm>
            <a:off x="1154955" y="4777379"/>
            <a:ext cx="8825658" cy="1612131"/>
          </a:xfrm>
        </p:spPr>
        <p:txBody>
          <a:bodyPr/>
          <a:lstStyle/>
          <a:p>
            <a:r>
              <a:rPr lang="en-US" dirty="0" err="1"/>
              <a:t>Rédaction</a:t>
            </a:r>
            <a:r>
              <a:rPr lang="en-US" dirty="0"/>
              <a:t> </a:t>
            </a:r>
            <a:r>
              <a:rPr lang="en-US" dirty="0" smtClean="0"/>
              <a:t>des POS</a:t>
            </a:r>
            <a:endParaRPr lang="en-US" dirty="0"/>
          </a:p>
          <a:p>
            <a:r>
              <a:rPr lang="fr-FR" dirty="0"/>
              <a:t>Programme de formation des maîtres</a:t>
            </a:r>
          </a:p>
          <a:p>
            <a:r>
              <a:rPr lang="en-US" dirty="0" smtClean="0"/>
              <a:t>[</a:t>
            </a:r>
            <a:r>
              <a:rPr lang="en-US" dirty="0">
                <a:solidFill>
                  <a:srgbClr val="FF0000"/>
                </a:solidFill>
              </a:rPr>
              <a:t>date</a:t>
            </a:r>
            <a:r>
              <a:rPr lang="en-US" dirty="0"/>
              <a:t>]</a:t>
            </a:r>
          </a:p>
          <a:p>
            <a:endParaRPr lang="en-US" dirty="0"/>
          </a:p>
          <a:p>
            <a:endParaRPr lang="en-US" dirty="0"/>
          </a:p>
        </p:txBody>
      </p:sp>
    </p:spTree>
    <p:extLst>
      <p:ext uri="{BB962C8B-B14F-4D97-AF65-F5344CB8AC3E}">
        <p14:creationId xmlns:p14="http://schemas.microsoft.com/office/powerpoint/2010/main" val="4089857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Avantages et inconvénients du diagramme de flux</a:t>
            </a:r>
            <a:br>
              <a:rPr lang="fr-FR" dirty="0"/>
            </a:br>
            <a:endParaRPr lang="fr-FR" dirty="0"/>
          </a:p>
        </p:txBody>
      </p:sp>
      <p:sp>
        <p:nvSpPr>
          <p:cNvPr id="3" name="Content Placeholder 2"/>
          <p:cNvSpPr>
            <a:spLocks noGrp="1"/>
          </p:cNvSpPr>
          <p:nvPr>
            <p:ph idx="1"/>
          </p:nvPr>
        </p:nvSpPr>
        <p:spPr>
          <a:xfrm>
            <a:off x="605791" y="2603500"/>
            <a:ext cx="8655550" cy="3416300"/>
          </a:xfrm>
        </p:spPr>
        <p:txBody>
          <a:bodyPr>
            <a:normAutofit/>
          </a:bodyPr>
          <a:lstStyle/>
          <a:p>
            <a:r>
              <a:rPr lang="en-US" sz="2400" dirty="0" err="1" smtClean="0"/>
              <a:t>Avantages</a:t>
            </a:r>
            <a:endParaRPr lang="en-US" sz="2400" dirty="0"/>
          </a:p>
          <a:p>
            <a:pPr lvl="1"/>
            <a:r>
              <a:rPr lang="en-US" sz="1800" dirty="0"/>
              <a:t>Facile à consulter </a:t>
            </a:r>
            <a:r>
              <a:rPr lang="en-US" sz="1800" dirty="0" err="1"/>
              <a:t>rapidement</a:t>
            </a:r>
            <a:endParaRPr lang="en-US" sz="1800" dirty="0"/>
          </a:p>
          <a:p>
            <a:pPr lvl="1"/>
            <a:r>
              <a:rPr lang="fr-FR" sz="1800" dirty="0"/>
              <a:t>Comprend les informations les plus importantes</a:t>
            </a:r>
          </a:p>
          <a:p>
            <a:r>
              <a:rPr lang="en-US" sz="2400" dirty="0" err="1" smtClean="0"/>
              <a:t>D</a:t>
            </a:r>
            <a:r>
              <a:rPr lang="en-US" sz="2400" dirty="0" err="1" smtClean="0">
                <a:latin typeface="Arial Narrow"/>
              </a:rPr>
              <a:t>és</a:t>
            </a:r>
            <a:r>
              <a:rPr lang="en-US" sz="2400" dirty="0" err="1" smtClean="0"/>
              <a:t>avantages</a:t>
            </a:r>
            <a:endParaRPr lang="en-US" sz="2400" dirty="0"/>
          </a:p>
          <a:p>
            <a:pPr lvl="1"/>
            <a:r>
              <a:rPr lang="fr-FR" sz="1800" dirty="0"/>
              <a:t>Parce que tout le texte peut ne pas </a:t>
            </a:r>
            <a:r>
              <a:rPr lang="fr-FR" sz="1800" dirty="0" smtClean="0"/>
              <a:t>suffire  </a:t>
            </a:r>
            <a:r>
              <a:rPr lang="fr-FR" sz="1800" dirty="0"/>
              <a:t>dans les cases et ne </a:t>
            </a:r>
            <a:r>
              <a:rPr lang="fr-FR" sz="1800" dirty="0" smtClean="0"/>
              <a:t>peuvent pas </a:t>
            </a:r>
            <a:r>
              <a:rPr lang="fr-FR" sz="1800" dirty="0"/>
              <a:t>contenir d'informations complètes.</a:t>
            </a:r>
          </a:p>
          <a:p>
            <a:pPr lvl="1"/>
            <a:r>
              <a:rPr lang="fr-FR" sz="1800" dirty="0"/>
              <a:t>Certaines personnes </a:t>
            </a:r>
            <a:r>
              <a:rPr lang="fr-FR" sz="1800" dirty="0" smtClean="0"/>
              <a:t>pourraient ne </a:t>
            </a:r>
            <a:r>
              <a:rPr lang="fr-FR" sz="1800" dirty="0"/>
              <a:t>pas être familières avec les organigrammes et ne pas comprendre leur utilisation.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descr="jcruz661 - Dwire Oct Wk 3 Wellnes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1340" y="2325708"/>
            <a:ext cx="2471313" cy="2471313"/>
          </a:xfrm>
          <a:prstGeom prst="rect">
            <a:avLst/>
          </a:prstGeom>
        </p:spPr>
      </p:pic>
    </p:spTree>
    <p:extLst>
      <p:ext uri="{BB962C8B-B14F-4D97-AF65-F5344CB8AC3E}">
        <p14:creationId xmlns:p14="http://schemas.microsoft.com/office/powerpoint/2010/main" val="329380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Approche</a:t>
            </a:r>
            <a:r>
              <a:rPr lang="en-US" dirty="0" smtClean="0"/>
              <a:t> de </a:t>
            </a:r>
            <a:r>
              <a:rPr lang="en-US" dirty="0" err="1" smtClean="0"/>
              <a:t>Formattage</a:t>
            </a:r>
            <a:r>
              <a:rPr lang="en-US" dirty="0" smtClean="0"/>
              <a:t> de POS/ MB </a:t>
            </a:r>
            <a:r>
              <a:rPr lang="en-US" dirty="0"/>
              <a:t>#2: </a:t>
            </a:r>
            <a:r>
              <a:rPr lang="en-US" dirty="0" err="1" smtClean="0"/>
              <a:t>Texte</a:t>
            </a:r>
            <a:endParaRPr lang="en-US" dirty="0"/>
          </a:p>
        </p:txBody>
      </p:sp>
      <p:sp>
        <p:nvSpPr>
          <p:cNvPr id="3" name="Content Placeholder 2"/>
          <p:cNvSpPr>
            <a:spLocks noGrp="1"/>
          </p:cNvSpPr>
          <p:nvPr>
            <p:ph idx="1"/>
          </p:nvPr>
        </p:nvSpPr>
        <p:spPr>
          <a:xfrm>
            <a:off x="4160520" y="2361986"/>
            <a:ext cx="7909560" cy="4496014"/>
          </a:xfrm>
        </p:spPr>
        <p:txBody>
          <a:bodyPr>
            <a:normAutofit fontScale="77500" lnSpcReduction="20000"/>
          </a:bodyPr>
          <a:lstStyle/>
          <a:p>
            <a:r>
              <a:rPr lang="fr-FR" sz="2200" dirty="0"/>
              <a:t>Appuyez sur le bouton de démarrage de l'ordinateur</a:t>
            </a:r>
          </a:p>
          <a:p>
            <a:r>
              <a:rPr lang="fr-FR" sz="2200" dirty="0"/>
              <a:t>Si elle ne s'allume pas :</a:t>
            </a:r>
          </a:p>
          <a:p>
            <a:r>
              <a:rPr lang="fr-FR" sz="2200" dirty="0"/>
              <a:t>Vérifiez le voyant d'alimentation.  Si le voyant d'alimentation est éteint, vérifiez si le câble d'alimentation est branché. Cela devrait résoudre ce problème.</a:t>
            </a:r>
          </a:p>
          <a:p>
            <a:r>
              <a:rPr lang="fr-FR" sz="2200" dirty="0"/>
              <a:t>Si le voyant d'alimentation de l'ordinateur est allumé, vérifiez le voyant du moniteur de l'ordinateur. Si elle est éteinte, allumez-la. S'il est éteint et que tous les câbles d'alimentation sont branchés, appelez un technicien.</a:t>
            </a:r>
          </a:p>
          <a:p>
            <a:r>
              <a:rPr lang="fr-FR" sz="2200" dirty="0"/>
              <a:t>S'il s'allume :</a:t>
            </a:r>
          </a:p>
          <a:p>
            <a:r>
              <a:rPr lang="fr-FR" sz="2200" dirty="0"/>
              <a:t>Vérifiez les messages d'erreur en effectuant une recherche. Déterminez la source du problème. S'il ne peut être résolu à ce stade, appelez un technicien.</a:t>
            </a:r>
          </a:p>
          <a:p>
            <a:r>
              <a:rPr lang="fr-FR" sz="2200" dirty="0"/>
              <a:t>S'il n'y a pas de messages d'erreur, votre ordinateur devrait pouvoir être allumé (voir les étapes ci-dessus). Si le problème persiste, appelez un technicien. </a:t>
            </a:r>
          </a:p>
          <a:p>
            <a:endParaRPr lang="fr-FR" sz="2200" dirty="0"/>
          </a:p>
          <a:p>
            <a:endParaRPr lang="fr-FR" sz="2200" dirty="0"/>
          </a:p>
          <a:p>
            <a:pPr marL="0" indent="0">
              <a:buNone/>
            </a:pP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sp>
        <p:nvSpPr>
          <p:cNvPr id="5" name="Content Placeholder 2"/>
          <p:cNvSpPr txBox="1">
            <a:spLocks/>
          </p:cNvSpPr>
          <p:nvPr/>
        </p:nvSpPr>
        <p:spPr>
          <a:xfrm>
            <a:off x="430033" y="2361986"/>
            <a:ext cx="2633207" cy="4198834"/>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sz="2000" b="1" dirty="0" smtClean="0"/>
              <a:t>Nom de la </a:t>
            </a:r>
            <a:r>
              <a:rPr lang="en-US" sz="2000" b="1" dirty="0" smtClean="0"/>
              <a:t>POS / MB:</a:t>
            </a:r>
            <a:r>
              <a:rPr lang="en-US" sz="2000" dirty="0" smtClean="0"/>
              <a:t> </a:t>
            </a:r>
            <a:r>
              <a:rPr lang="fr-FR" sz="2000" dirty="0"/>
              <a:t>Procédures pour allumer un ordinateur</a:t>
            </a:r>
          </a:p>
          <a:p>
            <a:r>
              <a:rPr lang="en-US" sz="2000" b="1" dirty="0" smtClean="0"/>
              <a:t>Audience</a:t>
            </a:r>
            <a:r>
              <a:rPr lang="en-US" sz="2000" dirty="0"/>
              <a:t>: </a:t>
            </a:r>
            <a:r>
              <a:rPr lang="en-US" sz="2000" dirty="0" err="1" smtClean="0"/>
              <a:t>une</a:t>
            </a:r>
            <a:r>
              <a:rPr lang="en-US" sz="2000" dirty="0" smtClean="0"/>
              <a:t> </a:t>
            </a:r>
            <a:r>
              <a:rPr lang="en-US" sz="2000" dirty="0" err="1" smtClean="0"/>
              <a:t>personne</a:t>
            </a:r>
            <a:r>
              <a:rPr lang="en-US" sz="2000" dirty="0" smtClean="0"/>
              <a:t> </a:t>
            </a:r>
            <a:r>
              <a:rPr lang="en-US" sz="2000" dirty="0" err="1" smtClean="0"/>
              <a:t>ayant</a:t>
            </a:r>
            <a:r>
              <a:rPr lang="en-US" sz="2000" dirty="0" smtClean="0"/>
              <a:t> des </a:t>
            </a:r>
            <a:r>
              <a:rPr lang="en-US" sz="2000" dirty="0" err="1" smtClean="0"/>
              <a:t>d</a:t>
            </a:r>
            <a:r>
              <a:rPr lang="en-US" sz="2000" dirty="0" err="1" smtClean="0">
                <a:latin typeface="Arial Narrow"/>
              </a:rPr>
              <a:t>é</a:t>
            </a:r>
            <a:r>
              <a:rPr lang="en-US" sz="2000" dirty="0" err="1" smtClean="0"/>
              <a:t>fis</a:t>
            </a:r>
            <a:r>
              <a:rPr lang="en-US" sz="2000" dirty="0" smtClean="0"/>
              <a:t> en </a:t>
            </a:r>
            <a:r>
              <a:rPr lang="en-US" sz="2000" dirty="0" err="1" smtClean="0"/>
              <a:t>technologie</a:t>
            </a:r>
            <a:endParaRPr lang="en-US" sz="2000" dirty="0"/>
          </a:p>
          <a:p>
            <a:r>
              <a:rPr lang="en-US" sz="2000" b="1" dirty="0" smtClean="0"/>
              <a:t>But:</a:t>
            </a:r>
            <a:r>
              <a:rPr lang="en-US" sz="2000" dirty="0" smtClean="0"/>
              <a:t> </a:t>
            </a:r>
            <a:r>
              <a:rPr lang="fr-FR" sz="2000" dirty="0"/>
              <a:t>Pour énumérer les étapes de la mise sous tension d'un ordinateur, y compris les étapes de dépannage</a:t>
            </a:r>
          </a:p>
          <a:p>
            <a:pPr lvl="1"/>
            <a:endParaRPr lang="en-US" sz="2000" dirty="0"/>
          </a:p>
        </p:txBody>
      </p:sp>
    </p:spTree>
    <p:extLst>
      <p:ext uri="{BB962C8B-B14F-4D97-AF65-F5344CB8AC3E}">
        <p14:creationId xmlns:p14="http://schemas.microsoft.com/office/powerpoint/2010/main" val="968096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Avantages et inconvénients du texte </a:t>
            </a:r>
            <a:r>
              <a:rPr lang="fr-FR" dirty="0" smtClean="0"/>
              <a:t>seulement</a:t>
            </a:r>
            <a:endParaRPr lang="en-US" dirty="0"/>
          </a:p>
        </p:txBody>
      </p:sp>
      <p:sp>
        <p:nvSpPr>
          <p:cNvPr id="3" name="Content Placeholder 2"/>
          <p:cNvSpPr>
            <a:spLocks noGrp="1"/>
          </p:cNvSpPr>
          <p:nvPr>
            <p:ph idx="1"/>
          </p:nvPr>
        </p:nvSpPr>
        <p:spPr>
          <a:xfrm>
            <a:off x="614042" y="2603500"/>
            <a:ext cx="6765552" cy="3416300"/>
          </a:xfrm>
        </p:spPr>
        <p:txBody>
          <a:bodyPr>
            <a:normAutofit lnSpcReduction="10000"/>
          </a:bodyPr>
          <a:lstStyle/>
          <a:p>
            <a:r>
              <a:rPr lang="fr-FR" sz="2000" dirty="0"/>
              <a:t>Avantages</a:t>
            </a:r>
          </a:p>
          <a:p>
            <a:r>
              <a:rPr lang="fr-FR" sz="2000" dirty="0"/>
              <a:t>Possibilité d'inclure toutes les étapes / considérations de la procédure</a:t>
            </a:r>
          </a:p>
          <a:p>
            <a:r>
              <a:rPr lang="fr-FR" sz="2000" dirty="0"/>
              <a:t>Répond bien à la façon dont certaines personnes apprennent</a:t>
            </a:r>
          </a:p>
          <a:p>
            <a:r>
              <a:rPr lang="fr-FR" sz="2000" dirty="0"/>
              <a:t>Inconvénients</a:t>
            </a:r>
          </a:p>
          <a:p>
            <a:r>
              <a:rPr lang="fr-FR" sz="2000" dirty="0"/>
              <a:t>Difficile de s'y référer rapidement</a:t>
            </a:r>
          </a:p>
          <a:p>
            <a:r>
              <a:rPr lang="fr-FR" sz="2000" dirty="0"/>
              <a:t>Les étapes les plus importantes de la procédure peuvent se perdre dans d'autres textes.</a:t>
            </a:r>
          </a:p>
          <a:p>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5" name="Picture 4" descr="The &lt;strong&gt;Pros&lt;/strong&gt; and &lt;strong&gt;Cons&lt;/strong&gt; of Emergency Medicine as a specialty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7096" y="2456656"/>
            <a:ext cx="4177074" cy="1854994"/>
          </a:xfrm>
          <a:prstGeom prst="rect">
            <a:avLst/>
          </a:prstGeom>
        </p:spPr>
      </p:pic>
    </p:spTree>
    <p:extLst>
      <p:ext uri="{BB962C8B-B14F-4D97-AF65-F5344CB8AC3E}">
        <p14:creationId xmlns:p14="http://schemas.microsoft.com/office/powerpoint/2010/main" val="1211382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52510" y="1680632"/>
            <a:ext cx="8239490" cy="4906851"/>
          </a:xfrm>
        </p:spPr>
      </p:pic>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
        <p:nvSpPr>
          <p:cNvPr id="5" name="Title 1"/>
          <p:cNvSpPr>
            <a:spLocks noGrp="1"/>
          </p:cNvSpPr>
          <p:nvPr>
            <p:ph type="title"/>
          </p:nvPr>
        </p:nvSpPr>
        <p:spPr>
          <a:xfrm>
            <a:off x="1154953" y="973668"/>
            <a:ext cx="10035786" cy="706964"/>
          </a:xfrm>
        </p:spPr>
        <p:txBody>
          <a:bodyPr/>
          <a:lstStyle/>
          <a:p>
            <a:r>
              <a:rPr lang="fr-FR" sz="2800" dirty="0"/>
              <a:t>Méthode de formatage des POS #3 : Organigramme avec icônes</a:t>
            </a:r>
            <a:endParaRPr lang="en-US" sz="2800" dirty="0"/>
          </a:p>
        </p:txBody>
      </p:sp>
      <p:sp>
        <p:nvSpPr>
          <p:cNvPr id="7" name="Content Placeholder 2"/>
          <p:cNvSpPr txBox="1">
            <a:spLocks/>
          </p:cNvSpPr>
          <p:nvPr/>
        </p:nvSpPr>
        <p:spPr>
          <a:xfrm>
            <a:off x="418603" y="2642136"/>
            <a:ext cx="3533907"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b="1" dirty="0" smtClean="0"/>
              <a:t>Nom de la </a:t>
            </a:r>
            <a:r>
              <a:rPr lang="en-US" b="1" dirty="0" smtClean="0"/>
              <a:t>POS / MB:</a:t>
            </a:r>
            <a:r>
              <a:rPr lang="en-US" dirty="0" smtClean="0"/>
              <a:t> </a:t>
            </a:r>
            <a:r>
              <a:rPr lang="fr-FR" dirty="0"/>
              <a:t>Procédures pour allumer un ordinateur</a:t>
            </a:r>
          </a:p>
          <a:p>
            <a:r>
              <a:rPr lang="en-US" b="1" dirty="0" smtClean="0"/>
              <a:t>Audience</a:t>
            </a:r>
            <a:r>
              <a:rPr lang="en-US" dirty="0"/>
              <a:t>: </a:t>
            </a:r>
            <a:r>
              <a:rPr lang="fr-FR" dirty="0"/>
              <a:t>une personne ayant des défis en </a:t>
            </a:r>
            <a:r>
              <a:rPr lang="fr-FR" dirty="0" smtClean="0"/>
              <a:t>technologie</a:t>
            </a:r>
            <a:endParaRPr lang="fr-FR" dirty="0"/>
          </a:p>
          <a:p>
            <a:r>
              <a:rPr lang="en-US" b="1" dirty="0" smtClean="0"/>
              <a:t>Purpose</a:t>
            </a:r>
            <a:r>
              <a:rPr lang="en-US" b="1" dirty="0"/>
              <a:t>:</a:t>
            </a:r>
            <a:r>
              <a:rPr lang="en-US" dirty="0"/>
              <a:t> </a:t>
            </a:r>
            <a:r>
              <a:rPr lang="fr-FR" dirty="0"/>
              <a:t>Pour énumérer les étapes de la mise sous tension d'un ordinateur, y compris les étapes de dépannage</a:t>
            </a:r>
          </a:p>
          <a:p>
            <a:pPr lvl="1"/>
            <a:endParaRPr lang="en-US" dirty="0"/>
          </a:p>
        </p:txBody>
      </p:sp>
    </p:spTree>
    <p:extLst>
      <p:ext uri="{BB962C8B-B14F-4D97-AF65-F5344CB8AC3E}">
        <p14:creationId xmlns:p14="http://schemas.microsoft.com/office/powerpoint/2010/main" val="2523785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Avantages et inconvénients de l'organigramme avec icônes</a:t>
            </a:r>
            <a:endParaRPr lang="en-US" dirty="0"/>
          </a:p>
        </p:txBody>
      </p:sp>
      <p:sp>
        <p:nvSpPr>
          <p:cNvPr id="3" name="Content Placeholder 2"/>
          <p:cNvSpPr>
            <a:spLocks noGrp="1"/>
          </p:cNvSpPr>
          <p:nvPr>
            <p:ph idx="1"/>
          </p:nvPr>
        </p:nvSpPr>
        <p:spPr>
          <a:xfrm>
            <a:off x="614042" y="2603500"/>
            <a:ext cx="6765552" cy="3416300"/>
          </a:xfrm>
        </p:spPr>
        <p:txBody>
          <a:bodyPr>
            <a:normAutofit/>
          </a:bodyPr>
          <a:lstStyle/>
          <a:p>
            <a:r>
              <a:rPr lang="fr-FR" sz="2000" dirty="0"/>
              <a:t>Avantages</a:t>
            </a:r>
          </a:p>
          <a:p>
            <a:r>
              <a:rPr lang="fr-FR" sz="2000" dirty="0"/>
              <a:t>Peut être visuellement attrayant et amusant</a:t>
            </a:r>
          </a:p>
          <a:p>
            <a:r>
              <a:rPr lang="fr-FR" sz="2000" dirty="0"/>
              <a:t>Inconvénients</a:t>
            </a:r>
          </a:p>
          <a:p>
            <a:r>
              <a:rPr lang="fr-FR" sz="2000" dirty="0"/>
              <a:t>Les icônes peuvent nécessiter des explications pour certains</a:t>
            </a:r>
          </a:p>
          <a:p>
            <a:r>
              <a:rPr lang="fr-FR" sz="2000" dirty="0"/>
              <a:t>Les icônes peuvent détourner l'attention du spectateur du véritable message.</a:t>
            </a:r>
          </a:p>
          <a:p>
            <a:pPr lvl="1"/>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6" name="Picture 5" descr="springghs2012ac3 - GHS-Merrifield-LucierM"/>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8541" y="2363015"/>
            <a:ext cx="3320692" cy="2533908"/>
          </a:xfrm>
          <a:prstGeom prst="rect">
            <a:avLst/>
          </a:prstGeom>
        </p:spPr>
      </p:pic>
    </p:spTree>
    <p:extLst>
      <p:ext uri="{BB962C8B-B14F-4D97-AF65-F5344CB8AC3E}">
        <p14:creationId xmlns:p14="http://schemas.microsoft.com/office/powerpoint/2010/main" val="28923720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19" y="973668"/>
            <a:ext cx="8045934" cy="706964"/>
          </a:xfrm>
        </p:spPr>
        <p:txBody>
          <a:bodyPr/>
          <a:lstStyle/>
          <a:p>
            <a:r>
              <a:rPr lang="fr-FR" dirty="0"/>
              <a:t>Remue-méninges en groupes : Développer le corps d'une </a:t>
            </a:r>
            <a:r>
              <a:rPr lang="fr-FR" dirty="0" smtClean="0"/>
              <a:t>POS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sp>
        <p:nvSpPr>
          <p:cNvPr id="6" name="Content Placeholder 2"/>
          <p:cNvSpPr txBox="1">
            <a:spLocks/>
          </p:cNvSpPr>
          <p:nvPr/>
        </p:nvSpPr>
        <p:spPr>
          <a:xfrm>
            <a:off x="4943786" y="2654717"/>
            <a:ext cx="6863403" cy="3997291"/>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2000" dirty="0"/>
              <a:t>Pensez aux procédures prioritaires que vous avez élaborées plus tôt dans la journée dans vos groupes.</a:t>
            </a:r>
          </a:p>
          <a:p>
            <a:r>
              <a:rPr lang="fr-FR" sz="2000" dirty="0"/>
              <a:t>Choisissez une des cinq procédures à développer du début à la fin.</a:t>
            </a:r>
          </a:p>
          <a:p>
            <a:r>
              <a:rPr lang="fr-FR" sz="2000" dirty="0"/>
              <a:t>Conservez les éléments que vous avez déjà créés (nom, objectif et public) et développez maintenant la procédure pour inclure </a:t>
            </a:r>
            <a:r>
              <a:rPr lang="fr-FR" sz="2000" b="1" dirty="0"/>
              <a:t>toutes les étapes.</a:t>
            </a:r>
          </a:p>
          <a:p>
            <a:r>
              <a:rPr lang="fr-FR" sz="2000" b="1" dirty="0"/>
              <a:t>Mettez la POS dans le format de votre choix (organigramme, texte seulement, ou organigramme avec des icônes)</a:t>
            </a:r>
          </a:p>
          <a:p>
            <a:r>
              <a:rPr lang="fr-FR" sz="2000" b="1" dirty="0"/>
              <a:t>Soyez prêt à faire une présentation sur votre POS.</a:t>
            </a:r>
          </a:p>
        </p:txBody>
      </p:sp>
      <p:pic>
        <p:nvPicPr>
          <p:cNvPr id="7" name="Picture 6" descr="108namesConstitution - communit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123" y="2654718"/>
            <a:ext cx="3415835" cy="2554619"/>
          </a:xfrm>
          <a:prstGeom prst="rect">
            <a:avLst/>
          </a:prstGeom>
        </p:spPr>
      </p:pic>
      <p:pic>
        <p:nvPicPr>
          <p:cNvPr id="10" name="Picture 9" descr="&lt;strong&gt;30&lt;/strong&gt; &lt;strong&gt;minute&lt;/strong&gt; | Tom Magliery | Flick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5818" y="545472"/>
            <a:ext cx="1563356" cy="1563356"/>
          </a:xfrm>
          <a:prstGeom prst="rect">
            <a:avLst/>
          </a:prstGeom>
        </p:spPr>
      </p:pic>
    </p:spTree>
    <p:extLst>
      <p:ext uri="{BB962C8B-B14F-4D97-AF65-F5344CB8AC3E}">
        <p14:creationId xmlns:p14="http://schemas.microsoft.com/office/powerpoint/2010/main" val="2603766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321" y="973668"/>
            <a:ext cx="10158883" cy="706964"/>
          </a:xfrm>
        </p:spPr>
        <p:txBody>
          <a:bodyPr/>
          <a:lstStyle/>
          <a:p>
            <a:r>
              <a:rPr lang="fr-FR" dirty="0"/>
              <a:t>Présentations de groupe : Présentez votre procédure complète, du début à la fin !</a:t>
            </a:r>
            <a:endParaRPr lang="en-US" dirty="0"/>
          </a:p>
        </p:txBody>
      </p:sp>
      <p:sp>
        <p:nvSpPr>
          <p:cNvPr id="3" name="Content Placeholder 2"/>
          <p:cNvSpPr>
            <a:spLocks noGrp="1"/>
          </p:cNvSpPr>
          <p:nvPr>
            <p:ph idx="1"/>
          </p:nvPr>
        </p:nvSpPr>
        <p:spPr>
          <a:xfrm>
            <a:off x="4762919" y="2603500"/>
            <a:ext cx="5153448" cy="3416300"/>
          </a:xfrm>
        </p:spPr>
        <p:txBody>
          <a:bodyPr/>
          <a:lstStyle/>
          <a:p>
            <a:r>
              <a:rPr lang="fr-FR" dirty="0"/>
              <a:t>Chaque groupe vient à l'avant de la salle</a:t>
            </a:r>
          </a:p>
          <a:p>
            <a:r>
              <a:rPr lang="fr-FR" dirty="0"/>
              <a:t>Le porte-parole du groupe présente sa procédure du début à la fin - il peut la dessiner s'il le souhaite.</a:t>
            </a:r>
          </a:p>
          <a:p>
            <a:r>
              <a:rPr lang="fr-FR" dirty="0"/>
              <a:t>Vous n'avez que 10 minutes pour faire votre présentation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5"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6723" y="2544152"/>
            <a:ext cx="2610309" cy="3416300"/>
          </a:xfrm>
          <a:prstGeom prst="rect">
            <a:avLst/>
          </a:prstGeom>
        </p:spPr>
      </p:pic>
      <p:pic>
        <p:nvPicPr>
          <p:cNvPr id="6" name="Picture 5" descr="Beyond ACLS: CPR, Defibrillation, and Epinephrine - R.E.B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16367" y="1272611"/>
            <a:ext cx="1903126" cy="1427345"/>
          </a:xfrm>
          <a:prstGeom prst="rect">
            <a:avLst/>
          </a:prstGeom>
        </p:spPr>
      </p:pic>
    </p:spTree>
    <p:extLst>
      <p:ext uri="{BB962C8B-B14F-4D97-AF65-F5344CB8AC3E}">
        <p14:creationId xmlns:p14="http://schemas.microsoft.com/office/powerpoint/2010/main" val="70510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a:t>
            </a:r>
            <a:r>
              <a:rPr lang="en-US" dirty="0" err="1"/>
              <a:t>d'apprentissage</a:t>
            </a:r>
            <a:endParaRPr lang="en-US" dirty="0"/>
          </a:p>
        </p:txBody>
      </p:sp>
      <p:sp>
        <p:nvSpPr>
          <p:cNvPr id="3" name="Content Placeholder 2"/>
          <p:cNvSpPr>
            <a:spLocks noGrp="1"/>
          </p:cNvSpPr>
          <p:nvPr>
            <p:ph idx="1"/>
          </p:nvPr>
        </p:nvSpPr>
        <p:spPr>
          <a:xfrm>
            <a:off x="795002" y="2603499"/>
            <a:ext cx="10395738" cy="3416300"/>
          </a:xfrm>
        </p:spPr>
        <p:txBody>
          <a:bodyPr>
            <a:normAutofit/>
          </a:bodyPr>
          <a:lstStyle/>
          <a:p>
            <a:pPr lvl="0"/>
            <a:r>
              <a:rPr lang="fr-FR" sz="2000" dirty="0"/>
              <a:t>Discuter du corps </a:t>
            </a:r>
            <a:r>
              <a:rPr lang="fr-FR" sz="2000" dirty="0" smtClean="0"/>
              <a:t>d'une </a:t>
            </a:r>
            <a:r>
              <a:rPr lang="fr-FR" sz="2000" dirty="0" smtClean="0"/>
              <a:t>POS </a:t>
            </a:r>
            <a:r>
              <a:rPr lang="fr-FR" sz="2000" dirty="0" smtClean="0"/>
              <a:t>/ MB et </a:t>
            </a:r>
            <a:r>
              <a:rPr lang="fr-FR" sz="2000" dirty="0"/>
              <a:t>de ses éléments nécessaires.</a:t>
            </a:r>
          </a:p>
          <a:p>
            <a:pPr lvl="0"/>
            <a:r>
              <a:rPr lang="fr-FR" sz="2000" dirty="0"/>
              <a:t>Identifier trois façons différentes de </a:t>
            </a:r>
            <a:r>
              <a:rPr lang="fr-FR" sz="2000" dirty="0" smtClean="0"/>
              <a:t>former les POS/ MB, </a:t>
            </a:r>
            <a:r>
              <a:rPr lang="fr-FR" sz="2000" dirty="0"/>
              <a:t>ainsi que les avantages et les inconvénients de chaque approche.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562" y="679572"/>
            <a:ext cx="4274069" cy="706964"/>
          </a:xfrm>
        </p:spPr>
        <p:txBody>
          <a:bodyPr/>
          <a:lstStyle/>
          <a:p>
            <a:r>
              <a:rPr lang="fr-FR" sz="3200" dirty="0"/>
              <a:t>Examen des éléments </a:t>
            </a:r>
            <a:r>
              <a:rPr lang="fr-FR" sz="3200" dirty="0" smtClean="0"/>
              <a:t>d'une POS/MB</a:t>
            </a:r>
            <a:endParaRPr lang="en-US" sz="3200"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189941" y="430311"/>
            <a:ext cx="5824526" cy="6126033"/>
          </a:xfrm>
        </p:spPr>
      </p:pic>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
        <p:nvSpPr>
          <p:cNvPr id="6" name="TextBox 5"/>
          <p:cNvSpPr txBox="1"/>
          <p:nvPr/>
        </p:nvSpPr>
        <p:spPr>
          <a:xfrm>
            <a:off x="1161290" y="2088619"/>
            <a:ext cx="1588622" cy="58477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1600" dirty="0" smtClean="0"/>
              <a:t>Nom du </a:t>
            </a:r>
            <a:r>
              <a:rPr lang="en-US" sz="1600" dirty="0" smtClean="0"/>
              <a:t>POS/MB</a:t>
            </a:r>
            <a:endParaRPr lang="en-US" sz="1600" dirty="0"/>
          </a:p>
        </p:txBody>
      </p:sp>
      <p:sp>
        <p:nvSpPr>
          <p:cNvPr id="7" name="TextBox 6"/>
          <p:cNvSpPr txBox="1"/>
          <p:nvPr/>
        </p:nvSpPr>
        <p:spPr>
          <a:xfrm>
            <a:off x="1836366" y="2639123"/>
            <a:ext cx="1941905"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smtClean="0"/>
              <a:t>But du </a:t>
            </a:r>
            <a:r>
              <a:rPr lang="en-US" dirty="0" smtClean="0"/>
              <a:t>POS/MB</a:t>
            </a:r>
            <a:endParaRPr lang="en-US" dirty="0"/>
          </a:p>
        </p:txBody>
      </p:sp>
      <p:sp>
        <p:nvSpPr>
          <p:cNvPr id="8" name="TextBox 7"/>
          <p:cNvSpPr txBox="1"/>
          <p:nvPr/>
        </p:nvSpPr>
        <p:spPr>
          <a:xfrm>
            <a:off x="2090864" y="3596823"/>
            <a:ext cx="2156185"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dirty="0" smtClean="0"/>
              <a:t>Audience </a:t>
            </a:r>
            <a:r>
              <a:rPr lang="en-US" dirty="0" err="1" smtClean="0"/>
              <a:t>cible</a:t>
            </a:r>
            <a:r>
              <a:rPr lang="en-US" dirty="0" smtClean="0"/>
              <a:t> </a:t>
            </a:r>
            <a:r>
              <a:rPr lang="en-US" dirty="0" smtClean="0"/>
              <a:t>de la POS/MB</a:t>
            </a:r>
            <a:endParaRPr lang="en-US" dirty="0"/>
          </a:p>
        </p:txBody>
      </p:sp>
      <p:sp>
        <p:nvSpPr>
          <p:cNvPr id="9" name="TextBox 8"/>
          <p:cNvSpPr txBox="1"/>
          <p:nvPr/>
        </p:nvSpPr>
        <p:spPr>
          <a:xfrm>
            <a:off x="2090864" y="5158808"/>
            <a:ext cx="3604993" cy="9233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fr-FR" dirty="0"/>
              <a:t>Les étapes (ne doivent pas nécessairement être </a:t>
            </a:r>
            <a:r>
              <a:rPr lang="fr-FR" dirty="0" smtClean="0"/>
              <a:t>sous ce </a:t>
            </a:r>
            <a:r>
              <a:rPr lang="fr-FR" dirty="0"/>
              <a:t>format !)</a:t>
            </a:r>
          </a:p>
        </p:txBody>
      </p:sp>
      <p:cxnSp>
        <p:nvCxnSpPr>
          <p:cNvPr id="10" name="Straight Arrow Connector 9"/>
          <p:cNvCxnSpPr/>
          <p:nvPr/>
        </p:nvCxnSpPr>
        <p:spPr>
          <a:xfrm flipV="1">
            <a:off x="2815297" y="613862"/>
            <a:ext cx="2602439" cy="14747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758189" y="1245996"/>
            <a:ext cx="1274458" cy="132239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4274709" y="2273285"/>
            <a:ext cx="757938" cy="122004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5013669" y="3793721"/>
            <a:ext cx="2045885" cy="122776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1468192" y="4713668"/>
            <a:ext cx="5087154" cy="199622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Tree>
    <p:extLst>
      <p:ext uri="{BB962C8B-B14F-4D97-AF65-F5344CB8AC3E}">
        <p14:creationId xmlns:p14="http://schemas.microsoft.com/office/powerpoint/2010/main" val="609326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Comment </a:t>
            </a:r>
            <a:r>
              <a:rPr lang="fr-FR" dirty="0" smtClean="0"/>
              <a:t>puis-je rédiger </a:t>
            </a:r>
            <a:r>
              <a:rPr lang="fr-FR" dirty="0"/>
              <a:t>les étapes </a:t>
            </a:r>
            <a:r>
              <a:rPr lang="fr-FR" dirty="0" smtClean="0"/>
              <a:t>d'une </a:t>
            </a:r>
            <a:r>
              <a:rPr lang="fr-FR" dirty="0" smtClean="0"/>
              <a:t>POS / MB?</a:t>
            </a:r>
            <a:endParaRPr lang="en-US" dirty="0"/>
          </a:p>
        </p:txBody>
      </p:sp>
      <p:sp>
        <p:nvSpPr>
          <p:cNvPr id="3" name="Content Placeholder 2"/>
          <p:cNvSpPr>
            <a:spLocks noGrp="1"/>
          </p:cNvSpPr>
          <p:nvPr>
            <p:ph idx="1"/>
          </p:nvPr>
        </p:nvSpPr>
        <p:spPr>
          <a:xfrm>
            <a:off x="422910" y="2466339"/>
            <a:ext cx="11384280" cy="3758663"/>
          </a:xfrm>
        </p:spPr>
        <p:txBody>
          <a:bodyPr>
            <a:noAutofit/>
          </a:bodyPr>
          <a:lstStyle/>
          <a:p>
            <a:r>
              <a:rPr lang="fr-FR" sz="2000" dirty="0"/>
              <a:t>Considérez votre </a:t>
            </a:r>
            <a:r>
              <a:rPr lang="fr-FR" sz="2000" dirty="0" smtClean="0"/>
              <a:t>POS comme </a:t>
            </a:r>
            <a:r>
              <a:rPr lang="fr-FR" sz="2000" dirty="0"/>
              <a:t>une série d'actions à effectuer dans une circonstance spécifique.</a:t>
            </a:r>
          </a:p>
          <a:p>
            <a:r>
              <a:rPr lang="fr-FR" sz="2000" dirty="0"/>
              <a:t>Décomposez votre tâche - par exemple, identifier un voyageur malade - en toutes ses petites composantes. </a:t>
            </a:r>
          </a:p>
          <a:p>
            <a:r>
              <a:rPr lang="fr-FR" sz="2000" dirty="0"/>
              <a:t>Continuez à la décomposer jusqu'à ce que vous ne puissiez plus imaginer de "petites étapes".</a:t>
            </a:r>
          </a:p>
          <a:p>
            <a:r>
              <a:rPr lang="fr-FR" sz="2000" dirty="0"/>
              <a:t>Notez toutes ces petites étapes - et mettez-les dans l'ordre. </a:t>
            </a:r>
          </a:p>
          <a:p>
            <a:r>
              <a:rPr lang="fr-FR" sz="2000" dirty="0"/>
              <a:t>Pensez à toutes les parties de votre </a:t>
            </a:r>
            <a:r>
              <a:rPr lang="fr-FR" sz="2000" dirty="0" smtClean="0"/>
              <a:t>POS </a:t>
            </a:r>
            <a:r>
              <a:rPr lang="fr-FR" sz="2000" dirty="0"/>
              <a:t>qui font l'objet d'une prise de décision - y en a-t-il ?</a:t>
            </a:r>
          </a:p>
          <a:p>
            <a:r>
              <a:rPr lang="fr-FR" sz="2000" dirty="0"/>
              <a:t>Exemple de la dernière diapositive : "La personne a-t-elle besoin de soins immédiats ?"</a:t>
            </a:r>
          </a:p>
          <a:p>
            <a:r>
              <a:rPr lang="fr-FR" sz="2000" dirty="0"/>
              <a:t>Demandez-vous quelles étapes découlent de chaque réponse - dans l'exemple, si la personne a besoin de soins immédiats ou non.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4230064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5155" y="2603500"/>
            <a:ext cx="8263085" cy="3416300"/>
          </a:xfrm>
        </p:spPr>
        <p:txBody>
          <a:bodyPr>
            <a:noAutofit/>
          </a:bodyPr>
          <a:lstStyle/>
          <a:p>
            <a:r>
              <a:rPr lang="fr-FR" sz="2000" dirty="0"/>
              <a:t>Prenons l'exemple d'une personne qui essaie d'allumer son ordinateur. </a:t>
            </a:r>
          </a:p>
          <a:p>
            <a:r>
              <a:rPr lang="fr-FR" sz="2000" dirty="0"/>
              <a:t>Quelle est la première étape ? </a:t>
            </a:r>
          </a:p>
          <a:p>
            <a:r>
              <a:rPr lang="fr-FR" sz="2000" dirty="0"/>
              <a:t>Appuyer sur le bouton de démarrage</a:t>
            </a:r>
          </a:p>
          <a:p>
            <a:r>
              <a:rPr lang="fr-FR" sz="2000" dirty="0"/>
              <a:t>Si cette étape est terminée, quelle est l'étape suivante, ou la décision ?</a:t>
            </a:r>
          </a:p>
          <a:p>
            <a:r>
              <a:rPr lang="fr-FR" sz="2000" dirty="0"/>
              <a:t>L'ordinateur s'allume-t-il ?</a:t>
            </a:r>
          </a:p>
          <a:p>
            <a:r>
              <a:rPr lang="fr-FR" sz="2000" dirty="0"/>
              <a:t>Si c'est le cas, quelle est la prochaine série d'étapes ?</a:t>
            </a:r>
          </a:p>
          <a:p>
            <a:r>
              <a:rPr lang="fr-FR" sz="2000" dirty="0"/>
              <a:t>S'il ne s'allume pas, quelles sont les étapes suivantes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Title 1"/>
          <p:cNvSpPr txBox="1">
            <a:spLocks/>
          </p:cNvSpPr>
          <p:nvPr/>
        </p:nvSpPr>
        <p:spPr bwMode="gray">
          <a:xfrm>
            <a:off x="874765" y="894248"/>
            <a:ext cx="9321791" cy="70696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a:t>Comment </a:t>
            </a:r>
            <a:r>
              <a:rPr lang="fr-FR" dirty="0" smtClean="0"/>
              <a:t>puis-je rédiger </a:t>
            </a:r>
            <a:r>
              <a:rPr lang="fr-FR" dirty="0"/>
              <a:t>les étapes </a:t>
            </a:r>
            <a:r>
              <a:rPr lang="fr-FR" dirty="0" smtClean="0"/>
              <a:t>d'une POS? </a:t>
            </a:r>
            <a:r>
              <a:rPr lang="fr-FR" dirty="0"/>
              <a:t>(2)</a:t>
            </a:r>
          </a:p>
        </p:txBody>
      </p:sp>
      <p:pic>
        <p:nvPicPr>
          <p:cNvPr id="6" name="Picture 5" descr="Clipart - &lt;strong&gt;computer&lt;/strong&g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1660" y="2994659"/>
            <a:ext cx="3153710" cy="2369225"/>
          </a:xfrm>
          <a:prstGeom prst="rect">
            <a:avLst/>
          </a:prstGeom>
        </p:spPr>
      </p:pic>
    </p:spTree>
    <p:extLst>
      <p:ext uri="{BB962C8B-B14F-4D97-AF65-F5344CB8AC3E}">
        <p14:creationId xmlns:p14="http://schemas.microsoft.com/office/powerpoint/2010/main" val="3386014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Le format </a:t>
            </a:r>
            <a:r>
              <a:rPr lang="fr-FR" dirty="0" smtClean="0"/>
              <a:t>d'une POS </a:t>
            </a:r>
            <a:r>
              <a:rPr lang="fr-FR" dirty="0" smtClean="0"/>
              <a:t>/ MB - </a:t>
            </a:r>
            <a:r>
              <a:rPr lang="fr-FR" dirty="0"/>
              <a:t>c'est votre choix !</a:t>
            </a:r>
            <a:endParaRPr lang="en-US" dirty="0"/>
          </a:p>
        </p:txBody>
      </p:sp>
      <p:sp>
        <p:nvSpPr>
          <p:cNvPr id="3" name="Content Placeholder 2"/>
          <p:cNvSpPr>
            <a:spLocks noGrp="1"/>
          </p:cNvSpPr>
          <p:nvPr>
            <p:ph idx="1"/>
          </p:nvPr>
        </p:nvSpPr>
        <p:spPr>
          <a:xfrm>
            <a:off x="605790" y="2603500"/>
            <a:ext cx="8206740" cy="3416300"/>
          </a:xfrm>
        </p:spPr>
        <p:txBody>
          <a:bodyPr>
            <a:normAutofit fontScale="92500"/>
          </a:bodyPr>
          <a:lstStyle/>
          <a:p>
            <a:r>
              <a:rPr lang="fr-FR" sz="2400" dirty="0"/>
              <a:t>Il y a deux façons principales de rédiger une </a:t>
            </a:r>
            <a:r>
              <a:rPr lang="fr-FR" sz="2400" dirty="0" smtClean="0"/>
              <a:t>POS</a:t>
            </a:r>
            <a:endParaRPr lang="fr-FR" sz="2400" dirty="0"/>
          </a:p>
          <a:p>
            <a:r>
              <a:rPr lang="fr-FR" sz="2400" dirty="0"/>
              <a:t>Organigramme</a:t>
            </a:r>
          </a:p>
          <a:p>
            <a:r>
              <a:rPr lang="fr-FR" sz="2400" dirty="0"/>
              <a:t>Texte</a:t>
            </a:r>
          </a:p>
          <a:p>
            <a:r>
              <a:rPr lang="fr-FR" sz="2400" dirty="0"/>
              <a:t>Une troisième façon, l'organigramme avec des icônes, est une autre méthode que nous allons explorer.</a:t>
            </a:r>
          </a:p>
          <a:p>
            <a:r>
              <a:rPr lang="fr-FR" sz="2400" dirty="0"/>
              <a:t>Chacune a ses avantages et ses inconvénients</a:t>
            </a:r>
          </a:p>
          <a:p>
            <a:r>
              <a:rPr lang="fr-FR" sz="2400" dirty="0"/>
              <a:t>Utilisons l'exemple de quelqu'un qui essaie d'allumer un ordinateur pour montrer les différences</a:t>
            </a:r>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descr="Ah-Ha-Moments.Ne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73989" y="2337568"/>
            <a:ext cx="2557102" cy="1974082"/>
          </a:xfrm>
          <a:prstGeom prst="rect">
            <a:avLst/>
          </a:prstGeom>
        </p:spPr>
      </p:pic>
    </p:spTree>
    <p:extLst>
      <p:ext uri="{BB962C8B-B14F-4D97-AF65-F5344CB8AC3E}">
        <p14:creationId xmlns:p14="http://schemas.microsoft.com/office/powerpoint/2010/main" val="3528130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583" y="574474"/>
            <a:ext cx="9872071" cy="706964"/>
          </a:xfrm>
        </p:spPr>
        <p:txBody>
          <a:bodyPr/>
          <a:lstStyle/>
          <a:p>
            <a:r>
              <a:rPr lang="fr-FR" sz="2800" dirty="0"/>
              <a:t>Méthode de </a:t>
            </a:r>
            <a:r>
              <a:rPr lang="fr-FR" sz="2800" dirty="0" smtClean="0"/>
              <a:t>formation des </a:t>
            </a:r>
            <a:r>
              <a:rPr lang="fr-FR" sz="2800" dirty="0"/>
              <a:t>POS #1 : un organigramme</a:t>
            </a:r>
            <a:endParaRPr lang="en-US" sz="2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
        <p:nvSpPr>
          <p:cNvPr id="5" name="Content Placeholder 2"/>
          <p:cNvSpPr>
            <a:spLocks noGrp="1"/>
          </p:cNvSpPr>
          <p:nvPr>
            <p:ph idx="1"/>
          </p:nvPr>
        </p:nvSpPr>
        <p:spPr>
          <a:xfrm>
            <a:off x="242256" y="1281438"/>
            <a:ext cx="3359881" cy="3416300"/>
          </a:xfrm>
        </p:spPr>
        <p:txBody>
          <a:bodyPr>
            <a:normAutofit/>
          </a:bodyPr>
          <a:lstStyle/>
          <a:p>
            <a:r>
              <a:rPr lang="en-US" sz="1400" b="1" dirty="0" smtClean="0">
                <a:solidFill>
                  <a:schemeClr val="bg1"/>
                </a:solidFill>
              </a:rPr>
              <a:t>Nom de la POS</a:t>
            </a:r>
            <a:r>
              <a:rPr lang="en-US" sz="1400" dirty="0" smtClean="0">
                <a:solidFill>
                  <a:schemeClr val="bg1"/>
                </a:solidFill>
              </a:rPr>
              <a:t>: </a:t>
            </a:r>
            <a:r>
              <a:rPr lang="fr-FR" sz="1400" dirty="0">
                <a:solidFill>
                  <a:schemeClr val="bg1"/>
                </a:solidFill>
              </a:rPr>
              <a:t>Procédures pour allumer un ordinateur</a:t>
            </a:r>
            <a:endParaRPr lang="en-US" sz="1400" dirty="0">
              <a:solidFill>
                <a:schemeClr val="bg1"/>
              </a:solidFill>
            </a:endParaRPr>
          </a:p>
          <a:p>
            <a:pPr lvl="1"/>
            <a:endParaRPr lang="en-US" dirty="0"/>
          </a:p>
        </p:txBody>
      </p:sp>
      <p:sp>
        <p:nvSpPr>
          <p:cNvPr id="7" name="Oval 6"/>
          <p:cNvSpPr/>
          <p:nvPr/>
        </p:nvSpPr>
        <p:spPr>
          <a:xfrm>
            <a:off x="7404502" y="1174390"/>
            <a:ext cx="1457739" cy="78187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Appuyez </a:t>
            </a:r>
            <a:r>
              <a:rPr lang="fr-FR" sz="900" dirty="0">
                <a:solidFill>
                  <a:schemeClr val="tx1"/>
                </a:solidFill>
              </a:rPr>
              <a:t>sur le bouton de démarrage de l'ordinateur</a:t>
            </a:r>
          </a:p>
        </p:txBody>
      </p:sp>
      <p:sp>
        <p:nvSpPr>
          <p:cNvPr id="8" name="Diamond 7"/>
          <p:cNvSpPr/>
          <p:nvPr/>
        </p:nvSpPr>
        <p:spPr>
          <a:xfrm>
            <a:off x="3423712" y="3257580"/>
            <a:ext cx="2181649" cy="684160"/>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Y a-t-il des messages d'erreur ?</a:t>
            </a:r>
          </a:p>
        </p:txBody>
      </p:sp>
      <p:sp>
        <p:nvSpPr>
          <p:cNvPr id="9" name="Rectangle 8"/>
          <p:cNvSpPr/>
          <p:nvPr/>
        </p:nvSpPr>
        <p:spPr>
          <a:xfrm>
            <a:off x="9421497" y="2357161"/>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Non</a:t>
            </a:r>
            <a:endParaRPr lang="en-US" dirty="0">
              <a:solidFill>
                <a:schemeClr val="tx1"/>
              </a:solidFill>
            </a:endParaRPr>
          </a:p>
        </p:txBody>
      </p:sp>
      <p:sp>
        <p:nvSpPr>
          <p:cNvPr id="10" name="Rectangle 9"/>
          <p:cNvSpPr/>
          <p:nvPr/>
        </p:nvSpPr>
        <p:spPr>
          <a:xfrm>
            <a:off x="3971511" y="2368687"/>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smtClean="0">
                <a:solidFill>
                  <a:schemeClr val="tx1"/>
                </a:solidFill>
              </a:rPr>
              <a:t>Oui</a:t>
            </a:r>
            <a:endParaRPr lang="en-US" dirty="0">
              <a:solidFill>
                <a:schemeClr val="tx1"/>
              </a:solidFill>
            </a:endParaRPr>
          </a:p>
        </p:txBody>
      </p:sp>
      <p:sp>
        <p:nvSpPr>
          <p:cNvPr id="11" name="Diamond 10"/>
          <p:cNvSpPr/>
          <p:nvPr/>
        </p:nvSpPr>
        <p:spPr>
          <a:xfrm>
            <a:off x="8883708" y="3273441"/>
            <a:ext cx="2033774" cy="826361"/>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dirty="0">
                <a:solidFill>
                  <a:schemeClr val="tx1"/>
                </a:solidFill>
              </a:rPr>
              <a:t>Le voyant d'alimentation de l'ordinateur est-il allumé ?</a:t>
            </a:r>
          </a:p>
        </p:txBody>
      </p:sp>
      <p:sp>
        <p:nvSpPr>
          <p:cNvPr id="12" name="Rectangle 11"/>
          <p:cNvSpPr/>
          <p:nvPr/>
        </p:nvSpPr>
        <p:spPr>
          <a:xfrm>
            <a:off x="7656294" y="3321364"/>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Oui</a:t>
            </a:r>
            <a:endParaRPr lang="en-US" dirty="0">
              <a:solidFill>
                <a:schemeClr val="tx1"/>
              </a:solidFill>
            </a:endParaRPr>
          </a:p>
        </p:txBody>
      </p:sp>
      <p:sp>
        <p:nvSpPr>
          <p:cNvPr id="13" name="Rectangle 12"/>
          <p:cNvSpPr/>
          <p:nvPr/>
        </p:nvSpPr>
        <p:spPr>
          <a:xfrm>
            <a:off x="11190737" y="3273441"/>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Non</a:t>
            </a:r>
            <a:endParaRPr lang="en-US" dirty="0">
              <a:solidFill>
                <a:schemeClr val="tx1"/>
              </a:solidFill>
            </a:endParaRPr>
          </a:p>
        </p:txBody>
      </p:sp>
      <p:sp>
        <p:nvSpPr>
          <p:cNvPr id="14" name="Rectangle 13"/>
          <p:cNvSpPr/>
          <p:nvPr/>
        </p:nvSpPr>
        <p:spPr>
          <a:xfrm>
            <a:off x="11177712" y="4179315"/>
            <a:ext cx="954157" cy="81748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rPr>
              <a:t>Vérifiez</a:t>
            </a:r>
            <a:r>
              <a:rPr lang="en-US" sz="1400" dirty="0">
                <a:solidFill>
                  <a:schemeClr val="tx1"/>
                </a:solidFill>
              </a:rPr>
              <a:t> le </a:t>
            </a:r>
            <a:r>
              <a:rPr lang="en-US" sz="1400" dirty="0" err="1">
                <a:solidFill>
                  <a:schemeClr val="tx1"/>
                </a:solidFill>
              </a:rPr>
              <a:t>câble</a:t>
            </a:r>
            <a:r>
              <a:rPr lang="en-US" sz="1400" dirty="0">
                <a:solidFill>
                  <a:schemeClr val="tx1"/>
                </a:solidFill>
              </a:rPr>
              <a:t> </a:t>
            </a:r>
            <a:r>
              <a:rPr lang="en-US" sz="1400" dirty="0" err="1">
                <a:solidFill>
                  <a:schemeClr val="tx1"/>
                </a:solidFill>
              </a:rPr>
              <a:t>d'alimentation</a:t>
            </a:r>
            <a:endParaRPr lang="en-US" sz="1400" dirty="0">
              <a:solidFill>
                <a:schemeClr val="tx1"/>
              </a:solidFill>
            </a:endParaRPr>
          </a:p>
        </p:txBody>
      </p:sp>
      <p:sp>
        <p:nvSpPr>
          <p:cNvPr id="16" name="Rectangle 15"/>
          <p:cNvSpPr/>
          <p:nvPr/>
        </p:nvSpPr>
        <p:spPr>
          <a:xfrm>
            <a:off x="7656294" y="4179315"/>
            <a:ext cx="954157" cy="81748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rPr>
              <a:t>Allumez</a:t>
            </a:r>
            <a:r>
              <a:rPr lang="en-US" sz="1400" dirty="0">
                <a:solidFill>
                  <a:schemeClr val="tx1"/>
                </a:solidFill>
              </a:rPr>
              <a:t> </a:t>
            </a:r>
            <a:r>
              <a:rPr lang="en-US" sz="1400" dirty="0" err="1">
                <a:solidFill>
                  <a:schemeClr val="tx1"/>
                </a:solidFill>
              </a:rPr>
              <a:t>votre</a:t>
            </a:r>
            <a:r>
              <a:rPr lang="en-US" sz="1400" dirty="0">
                <a:solidFill>
                  <a:schemeClr val="tx1"/>
                </a:solidFill>
              </a:rPr>
              <a:t> </a:t>
            </a:r>
            <a:r>
              <a:rPr lang="en-US" sz="1400" dirty="0" err="1">
                <a:solidFill>
                  <a:schemeClr val="tx1"/>
                </a:solidFill>
              </a:rPr>
              <a:t>écran</a:t>
            </a:r>
            <a:endParaRPr lang="en-US" dirty="0">
              <a:solidFill>
                <a:schemeClr val="tx1"/>
              </a:solidFill>
            </a:endParaRPr>
          </a:p>
        </p:txBody>
      </p:sp>
      <p:sp>
        <p:nvSpPr>
          <p:cNvPr id="17" name="Diamond 16"/>
          <p:cNvSpPr/>
          <p:nvPr/>
        </p:nvSpPr>
        <p:spPr>
          <a:xfrm>
            <a:off x="8877194" y="4996801"/>
            <a:ext cx="2033774" cy="826361"/>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Le </a:t>
            </a:r>
            <a:r>
              <a:rPr lang="en-US" sz="1200" dirty="0" err="1">
                <a:solidFill>
                  <a:schemeClr val="tx1"/>
                </a:solidFill>
              </a:rPr>
              <a:t>problème</a:t>
            </a:r>
            <a:r>
              <a:rPr lang="en-US" sz="1200" dirty="0">
                <a:solidFill>
                  <a:schemeClr val="tx1"/>
                </a:solidFill>
              </a:rPr>
              <a:t> </a:t>
            </a:r>
            <a:r>
              <a:rPr lang="en-US" sz="1200" dirty="0" err="1">
                <a:solidFill>
                  <a:schemeClr val="tx1"/>
                </a:solidFill>
              </a:rPr>
              <a:t>est-il</a:t>
            </a:r>
            <a:r>
              <a:rPr lang="en-US" sz="1200" dirty="0">
                <a:solidFill>
                  <a:schemeClr val="tx1"/>
                </a:solidFill>
              </a:rPr>
              <a:t> </a:t>
            </a:r>
            <a:r>
              <a:rPr lang="en-US" sz="1200" dirty="0" err="1">
                <a:solidFill>
                  <a:schemeClr val="tx1"/>
                </a:solidFill>
              </a:rPr>
              <a:t>résolu</a:t>
            </a:r>
            <a:r>
              <a:rPr lang="en-US" sz="1200" dirty="0">
                <a:solidFill>
                  <a:schemeClr val="tx1"/>
                </a:solidFill>
              </a:rPr>
              <a:t> ?</a:t>
            </a:r>
          </a:p>
        </p:txBody>
      </p:sp>
      <p:sp>
        <p:nvSpPr>
          <p:cNvPr id="18" name="Rectangle 17"/>
          <p:cNvSpPr/>
          <p:nvPr/>
        </p:nvSpPr>
        <p:spPr>
          <a:xfrm>
            <a:off x="7716227" y="5544866"/>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Yes</a:t>
            </a:r>
            <a:endParaRPr lang="en-US" dirty="0">
              <a:solidFill>
                <a:schemeClr val="tx1"/>
              </a:solidFill>
            </a:endParaRPr>
          </a:p>
        </p:txBody>
      </p:sp>
      <p:sp>
        <p:nvSpPr>
          <p:cNvPr id="19" name="Rectangle 18"/>
          <p:cNvSpPr/>
          <p:nvPr/>
        </p:nvSpPr>
        <p:spPr>
          <a:xfrm>
            <a:off x="11117778" y="5534266"/>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Non</a:t>
            </a:r>
            <a:endParaRPr lang="en-US" dirty="0">
              <a:solidFill>
                <a:schemeClr val="tx1"/>
              </a:solidFill>
            </a:endParaRPr>
          </a:p>
        </p:txBody>
      </p:sp>
      <p:sp>
        <p:nvSpPr>
          <p:cNvPr id="21" name="Oval 20"/>
          <p:cNvSpPr/>
          <p:nvPr/>
        </p:nvSpPr>
        <p:spPr>
          <a:xfrm>
            <a:off x="7464435" y="6239010"/>
            <a:ext cx="1457739" cy="5480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tx1"/>
                </a:solidFill>
              </a:rPr>
              <a:t>Félicitations</a:t>
            </a:r>
            <a:r>
              <a:rPr lang="en-US" sz="1100" dirty="0">
                <a:solidFill>
                  <a:schemeClr val="tx1"/>
                </a:solidFill>
              </a:rPr>
              <a:t>!</a:t>
            </a:r>
          </a:p>
        </p:txBody>
      </p:sp>
      <p:sp>
        <p:nvSpPr>
          <p:cNvPr id="22" name="Oval 21"/>
          <p:cNvSpPr/>
          <p:nvPr/>
        </p:nvSpPr>
        <p:spPr>
          <a:xfrm>
            <a:off x="10722093" y="6240379"/>
            <a:ext cx="1457739" cy="54806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tx1"/>
                </a:solidFill>
              </a:rPr>
              <a:t>Appelez</a:t>
            </a:r>
            <a:r>
              <a:rPr lang="en-US" sz="1200" dirty="0">
                <a:solidFill>
                  <a:schemeClr val="tx1"/>
                </a:solidFill>
              </a:rPr>
              <a:t> un </a:t>
            </a:r>
            <a:r>
              <a:rPr lang="en-US" sz="1200" dirty="0" err="1">
                <a:solidFill>
                  <a:schemeClr val="tx1"/>
                </a:solidFill>
              </a:rPr>
              <a:t>technicien</a:t>
            </a:r>
            <a:r>
              <a:rPr lang="en-US" sz="1200" dirty="0">
                <a:solidFill>
                  <a:schemeClr val="tx1"/>
                </a:solidFill>
              </a:rPr>
              <a:t> !</a:t>
            </a:r>
          </a:p>
        </p:txBody>
      </p:sp>
      <p:sp>
        <p:nvSpPr>
          <p:cNvPr id="23" name="Diamond 22"/>
          <p:cNvSpPr/>
          <p:nvPr/>
        </p:nvSpPr>
        <p:spPr>
          <a:xfrm>
            <a:off x="7270484" y="2449136"/>
            <a:ext cx="1968521" cy="684160"/>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L'ordinateur</a:t>
            </a:r>
            <a:r>
              <a:rPr lang="en-US" sz="1000" dirty="0">
                <a:solidFill>
                  <a:schemeClr val="tx1"/>
                </a:solidFill>
              </a:rPr>
              <a:t> </a:t>
            </a:r>
            <a:r>
              <a:rPr lang="en-US" sz="1000" dirty="0" err="1">
                <a:solidFill>
                  <a:schemeClr val="tx1"/>
                </a:solidFill>
              </a:rPr>
              <a:t>s'allume</a:t>
            </a:r>
            <a:r>
              <a:rPr lang="en-US" sz="1000" dirty="0">
                <a:solidFill>
                  <a:schemeClr val="tx1"/>
                </a:solidFill>
              </a:rPr>
              <a:t>-t-</a:t>
            </a:r>
            <a:r>
              <a:rPr lang="en-US" sz="1000" dirty="0" err="1">
                <a:solidFill>
                  <a:schemeClr val="tx1"/>
                </a:solidFill>
              </a:rPr>
              <a:t>il</a:t>
            </a:r>
            <a:r>
              <a:rPr lang="en-US" sz="1000" dirty="0">
                <a:solidFill>
                  <a:schemeClr val="tx1"/>
                </a:solidFill>
              </a:rPr>
              <a:t> </a:t>
            </a:r>
            <a:r>
              <a:rPr lang="en-US" sz="1200" dirty="0">
                <a:solidFill>
                  <a:schemeClr val="tx1"/>
                </a:solidFill>
              </a:rPr>
              <a:t>?</a:t>
            </a:r>
          </a:p>
        </p:txBody>
      </p:sp>
      <p:sp>
        <p:nvSpPr>
          <p:cNvPr id="25" name="Rectangle 24"/>
          <p:cNvSpPr/>
          <p:nvPr/>
        </p:nvSpPr>
        <p:spPr>
          <a:xfrm>
            <a:off x="5717443" y="3349426"/>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Oui</a:t>
            </a:r>
            <a:endParaRPr lang="en-US" dirty="0">
              <a:solidFill>
                <a:schemeClr val="tx1"/>
              </a:solidFill>
            </a:endParaRPr>
          </a:p>
        </p:txBody>
      </p:sp>
      <p:sp>
        <p:nvSpPr>
          <p:cNvPr id="26" name="Rectangle 25"/>
          <p:cNvSpPr/>
          <p:nvPr/>
        </p:nvSpPr>
        <p:spPr>
          <a:xfrm>
            <a:off x="2196298" y="3314460"/>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Non</a:t>
            </a:r>
            <a:endParaRPr lang="en-US" dirty="0">
              <a:solidFill>
                <a:schemeClr val="tx1"/>
              </a:solidFill>
            </a:endParaRPr>
          </a:p>
        </p:txBody>
      </p:sp>
      <p:sp>
        <p:nvSpPr>
          <p:cNvPr id="27" name="Rectangle 26"/>
          <p:cNvSpPr/>
          <p:nvPr/>
        </p:nvSpPr>
        <p:spPr>
          <a:xfrm>
            <a:off x="5717442" y="4176428"/>
            <a:ext cx="954157" cy="81748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Recherchez</a:t>
            </a:r>
            <a:r>
              <a:rPr lang="en-US" sz="1000" dirty="0">
                <a:solidFill>
                  <a:schemeClr val="tx1"/>
                </a:solidFill>
              </a:rPr>
              <a:t> </a:t>
            </a:r>
            <a:r>
              <a:rPr lang="en-US" sz="1000" dirty="0" err="1">
                <a:solidFill>
                  <a:schemeClr val="tx1"/>
                </a:solidFill>
              </a:rPr>
              <a:t>l'erreur</a:t>
            </a:r>
            <a:endParaRPr lang="en-US" sz="1000" dirty="0">
              <a:solidFill>
                <a:schemeClr val="tx1"/>
              </a:solidFill>
            </a:endParaRPr>
          </a:p>
        </p:txBody>
      </p:sp>
      <p:sp>
        <p:nvSpPr>
          <p:cNvPr id="28" name="Diamond 27"/>
          <p:cNvSpPr/>
          <p:nvPr/>
        </p:nvSpPr>
        <p:spPr>
          <a:xfrm>
            <a:off x="3385593" y="5121085"/>
            <a:ext cx="2033774" cy="826361"/>
          </a:xfrm>
          <a:prstGeom prst="diamond">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Le </a:t>
            </a:r>
            <a:r>
              <a:rPr lang="en-US" sz="1200" dirty="0" err="1">
                <a:solidFill>
                  <a:schemeClr val="tx1"/>
                </a:solidFill>
              </a:rPr>
              <a:t>problème</a:t>
            </a:r>
            <a:r>
              <a:rPr lang="en-US" sz="1200" dirty="0">
                <a:solidFill>
                  <a:schemeClr val="tx1"/>
                </a:solidFill>
              </a:rPr>
              <a:t> </a:t>
            </a:r>
            <a:r>
              <a:rPr lang="en-US" sz="1200" dirty="0" err="1">
                <a:solidFill>
                  <a:schemeClr val="tx1"/>
                </a:solidFill>
              </a:rPr>
              <a:t>est-il</a:t>
            </a:r>
            <a:r>
              <a:rPr lang="en-US" sz="1200" dirty="0">
                <a:solidFill>
                  <a:schemeClr val="tx1"/>
                </a:solidFill>
              </a:rPr>
              <a:t> </a:t>
            </a:r>
            <a:r>
              <a:rPr lang="en-US" sz="1200" dirty="0" err="1">
                <a:solidFill>
                  <a:schemeClr val="tx1"/>
                </a:solidFill>
              </a:rPr>
              <a:t>résolu</a:t>
            </a:r>
            <a:r>
              <a:rPr lang="en-US" sz="1200" dirty="0">
                <a:solidFill>
                  <a:schemeClr val="tx1"/>
                </a:solidFill>
              </a:rPr>
              <a:t> ?</a:t>
            </a:r>
          </a:p>
        </p:txBody>
      </p:sp>
      <p:sp>
        <p:nvSpPr>
          <p:cNvPr id="29" name="Rectangle 28"/>
          <p:cNvSpPr/>
          <p:nvPr/>
        </p:nvSpPr>
        <p:spPr>
          <a:xfrm>
            <a:off x="5678390" y="5503239"/>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Non</a:t>
            </a:r>
            <a:endParaRPr lang="en-US" dirty="0">
              <a:solidFill>
                <a:schemeClr val="tx1"/>
              </a:solidFill>
            </a:endParaRPr>
          </a:p>
        </p:txBody>
      </p:sp>
      <p:sp>
        <p:nvSpPr>
          <p:cNvPr id="30" name="Oval 29"/>
          <p:cNvSpPr/>
          <p:nvPr/>
        </p:nvSpPr>
        <p:spPr>
          <a:xfrm>
            <a:off x="5465650" y="6295123"/>
            <a:ext cx="1457739" cy="54806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tx1"/>
                </a:solidFill>
              </a:rPr>
              <a:t>Appelez</a:t>
            </a:r>
            <a:r>
              <a:rPr lang="en-US" sz="1200" dirty="0">
                <a:solidFill>
                  <a:schemeClr val="tx1"/>
                </a:solidFill>
              </a:rPr>
              <a:t> un </a:t>
            </a:r>
            <a:r>
              <a:rPr lang="en-US" sz="1200" dirty="0" err="1">
                <a:solidFill>
                  <a:schemeClr val="tx1"/>
                </a:solidFill>
              </a:rPr>
              <a:t>technicien</a:t>
            </a:r>
            <a:r>
              <a:rPr lang="en-US" sz="1200" dirty="0">
                <a:solidFill>
                  <a:schemeClr val="tx1"/>
                </a:solidFill>
              </a:rPr>
              <a:t> !</a:t>
            </a:r>
          </a:p>
        </p:txBody>
      </p:sp>
      <p:sp>
        <p:nvSpPr>
          <p:cNvPr id="31" name="Oval 30"/>
          <p:cNvSpPr/>
          <p:nvPr/>
        </p:nvSpPr>
        <p:spPr>
          <a:xfrm>
            <a:off x="2065906" y="4296334"/>
            <a:ext cx="1457739" cy="5480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a:solidFill>
                  <a:schemeClr val="tx1"/>
                </a:solidFill>
              </a:rPr>
              <a:t>Félicitations</a:t>
            </a:r>
            <a:r>
              <a:rPr lang="en-US" sz="1100" dirty="0">
                <a:solidFill>
                  <a:schemeClr val="tx1"/>
                </a:solidFill>
              </a:rPr>
              <a:t> !</a:t>
            </a:r>
          </a:p>
        </p:txBody>
      </p:sp>
      <p:sp>
        <p:nvSpPr>
          <p:cNvPr id="32" name="Content Placeholder 2"/>
          <p:cNvSpPr txBox="1">
            <a:spLocks/>
          </p:cNvSpPr>
          <p:nvPr/>
        </p:nvSpPr>
        <p:spPr>
          <a:xfrm>
            <a:off x="8131" y="5917882"/>
            <a:ext cx="4075044" cy="127286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b="1" dirty="0" smtClean="0"/>
              <a:t>But</a:t>
            </a:r>
            <a:r>
              <a:rPr lang="en-US" dirty="0" smtClean="0"/>
              <a:t>: </a:t>
            </a:r>
            <a:r>
              <a:rPr lang="fr-FR" sz="1400" dirty="0"/>
              <a:t>Pour énumérer les étapes de la mise sous tension d'un ordinateur, y compris les étapes de dépannage</a:t>
            </a:r>
          </a:p>
          <a:p>
            <a:pPr lvl="1"/>
            <a:endParaRPr lang="en-US" dirty="0"/>
          </a:p>
        </p:txBody>
      </p:sp>
      <p:sp>
        <p:nvSpPr>
          <p:cNvPr id="33" name="Content Placeholder 2"/>
          <p:cNvSpPr txBox="1">
            <a:spLocks/>
          </p:cNvSpPr>
          <p:nvPr/>
        </p:nvSpPr>
        <p:spPr>
          <a:xfrm>
            <a:off x="279393" y="2233590"/>
            <a:ext cx="3359881"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b="1" dirty="0"/>
              <a:t>Audience</a:t>
            </a:r>
            <a:r>
              <a:rPr lang="en-US" dirty="0"/>
              <a:t>: </a:t>
            </a:r>
            <a:r>
              <a:rPr lang="fr-FR" dirty="0"/>
              <a:t>une personne ayant des défis en </a:t>
            </a:r>
            <a:r>
              <a:rPr lang="fr-FR" dirty="0" smtClean="0"/>
              <a:t>technologie</a:t>
            </a:r>
            <a:endParaRPr lang="fr-FR" dirty="0"/>
          </a:p>
          <a:p>
            <a:pPr marL="457200" lvl="1" indent="0">
              <a:buNone/>
            </a:pPr>
            <a:endParaRPr lang="en-US" dirty="0"/>
          </a:p>
        </p:txBody>
      </p:sp>
      <p:cxnSp>
        <p:nvCxnSpPr>
          <p:cNvPr id="35" name="Straight Arrow Connector 34"/>
          <p:cNvCxnSpPr>
            <a:stCxn id="7" idx="4"/>
          </p:cNvCxnSpPr>
          <p:nvPr/>
        </p:nvCxnSpPr>
        <p:spPr>
          <a:xfrm flipH="1">
            <a:off x="8133371" y="1956268"/>
            <a:ext cx="1" cy="4928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3" idx="3"/>
          </p:cNvCxnSpPr>
          <p:nvPr/>
        </p:nvCxnSpPr>
        <p:spPr>
          <a:xfrm>
            <a:off x="9239005" y="2791216"/>
            <a:ext cx="1824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3" idx="1"/>
            <a:endCxn id="10" idx="3"/>
          </p:cNvCxnSpPr>
          <p:nvPr/>
        </p:nvCxnSpPr>
        <p:spPr>
          <a:xfrm flipH="1" flipV="1">
            <a:off x="4925668" y="2646983"/>
            <a:ext cx="2344816" cy="1442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9" idx="2"/>
            <a:endCxn id="11" idx="0"/>
          </p:cNvCxnSpPr>
          <p:nvPr/>
        </p:nvCxnSpPr>
        <p:spPr>
          <a:xfrm>
            <a:off x="9898576" y="2913753"/>
            <a:ext cx="2019" cy="3596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1" idx="3"/>
            <a:endCxn id="13" idx="1"/>
          </p:cNvCxnSpPr>
          <p:nvPr/>
        </p:nvCxnSpPr>
        <p:spPr>
          <a:xfrm flipV="1">
            <a:off x="10917482" y="3551737"/>
            <a:ext cx="273255" cy="1348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1" idx="1"/>
            <a:endCxn id="12" idx="3"/>
          </p:cNvCxnSpPr>
          <p:nvPr/>
        </p:nvCxnSpPr>
        <p:spPr>
          <a:xfrm flipH="1" flipV="1">
            <a:off x="8610451" y="3599660"/>
            <a:ext cx="273257" cy="869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12" idx="2"/>
            <a:endCxn id="16" idx="0"/>
          </p:cNvCxnSpPr>
          <p:nvPr/>
        </p:nvCxnSpPr>
        <p:spPr>
          <a:xfrm>
            <a:off x="8133373" y="3877956"/>
            <a:ext cx="0" cy="3013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6" idx="2"/>
            <a:endCxn id="17" idx="1"/>
          </p:cNvCxnSpPr>
          <p:nvPr/>
        </p:nvCxnSpPr>
        <p:spPr>
          <a:xfrm>
            <a:off x="8133373" y="4996801"/>
            <a:ext cx="743821" cy="4131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17" idx="2"/>
          </p:cNvCxnSpPr>
          <p:nvPr/>
        </p:nvCxnSpPr>
        <p:spPr>
          <a:xfrm flipH="1">
            <a:off x="8610451" y="5823162"/>
            <a:ext cx="1283630" cy="2366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18" idx="2"/>
            <a:endCxn id="21" idx="0"/>
          </p:cNvCxnSpPr>
          <p:nvPr/>
        </p:nvCxnSpPr>
        <p:spPr>
          <a:xfrm flipH="1">
            <a:off x="8193305" y="6101458"/>
            <a:ext cx="1" cy="1375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13" idx="2"/>
            <a:endCxn id="14" idx="0"/>
          </p:cNvCxnSpPr>
          <p:nvPr/>
        </p:nvCxnSpPr>
        <p:spPr>
          <a:xfrm flipH="1">
            <a:off x="11654791" y="3830033"/>
            <a:ext cx="13025" cy="3492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19" idx="2"/>
            <a:endCxn id="22" idx="0"/>
          </p:cNvCxnSpPr>
          <p:nvPr/>
        </p:nvCxnSpPr>
        <p:spPr>
          <a:xfrm flipH="1">
            <a:off x="11450963" y="6090858"/>
            <a:ext cx="143894" cy="149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14" idx="1"/>
          </p:cNvCxnSpPr>
          <p:nvPr/>
        </p:nvCxnSpPr>
        <p:spPr>
          <a:xfrm flipH="1">
            <a:off x="10588487" y="4588058"/>
            <a:ext cx="589225" cy="6109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17" idx="3"/>
          </p:cNvCxnSpPr>
          <p:nvPr/>
        </p:nvCxnSpPr>
        <p:spPr>
          <a:xfrm>
            <a:off x="10910968" y="5409982"/>
            <a:ext cx="206810" cy="2260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10" idx="2"/>
            <a:endCxn id="8" idx="0"/>
          </p:cNvCxnSpPr>
          <p:nvPr/>
        </p:nvCxnSpPr>
        <p:spPr>
          <a:xfrm>
            <a:off x="4448590" y="2925279"/>
            <a:ext cx="65947" cy="3323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stCxn id="8" idx="1"/>
            <a:endCxn id="26" idx="3"/>
          </p:cNvCxnSpPr>
          <p:nvPr/>
        </p:nvCxnSpPr>
        <p:spPr>
          <a:xfrm flipH="1" flipV="1">
            <a:off x="3150455" y="3592756"/>
            <a:ext cx="273257" cy="69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26" idx="2"/>
            <a:endCxn id="31" idx="0"/>
          </p:cNvCxnSpPr>
          <p:nvPr/>
        </p:nvCxnSpPr>
        <p:spPr>
          <a:xfrm>
            <a:off x="2673377" y="3871052"/>
            <a:ext cx="121399" cy="4252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stCxn id="8" idx="3"/>
            <a:endCxn id="25" idx="1"/>
          </p:cNvCxnSpPr>
          <p:nvPr/>
        </p:nvCxnSpPr>
        <p:spPr>
          <a:xfrm>
            <a:off x="5605361" y="3599660"/>
            <a:ext cx="112082" cy="280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25" idx="2"/>
            <a:endCxn id="27" idx="0"/>
          </p:cNvCxnSpPr>
          <p:nvPr/>
        </p:nvCxnSpPr>
        <p:spPr>
          <a:xfrm flipH="1">
            <a:off x="6194521" y="3906018"/>
            <a:ext cx="1" cy="2704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27" idx="2"/>
          </p:cNvCxnSpPr>
          <p:nvPr/>
        </p:nvCxnSpPr>
        <p:spPr>
          <a:xfrm flipH="1">
            <a:off x="5188760" y="4993914"/>
            <a:ext cx="1005761" cy="4160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4865307" y="5773649"/>
            <a:ext cx="852135" cy="1957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29" idx="2"/>
            <a:endCxn id="30" idx="0"/>
          </p:cNvCxnSpPr>
          <p:nvPr/>
        </p:nvCxnSpPr>
        <p:spPr>
          <a:xfrm>
            <a:off x="6155469" y="6059831"/>
            <a:ext cx="39051" cy="2352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2045653" y="5294000"/>
            <a:ext cx="954157" cy="5565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Yes</a:t>
            </a:r>
            <a:endParaRPr lang="en-US" dirty="0">
              <a:solidFill>
                <a:schemeClr val="tx1"/>
              </a:solidFill>
            </a:endParaRPr>
          </a:p>
        </p:txBody>
      </p:sp>
      <p:cxnSp>
        <p:nvCxnSpPr>
          <p:cNvPr id="82" name="Straight Arrow Connector 81"/>
          <p:cNvCxnSpPr>
            <a:stCxn id="28" idx="1"/>
            <a:endCxn id="80" idx="3"/>
          </p:cNvCxnSpPr>
          <p:nvPr/>
        </p:nvCxnSpPr>
        <p:spPr>
          <a:xfrm flipH="1">
            <a:off x="2999810" y="5534266"/>
            <a:ext cx="385783" cy="380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V="1">
            <a:off x="2411896" y="4903523"/>
            <a:ext cx="110835" cy="3378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966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592" y="0"/>
            <a:ext cx="5407270" cy="1238270"/>
          </a:xfrm>
        </p:spPr>
        <p:txBody>
          <a:bodyPr>
            <a:scene3d>
              <a:camera prst="orthographicFront">
                <a:rot lat="0" lon="0" rev="0"/>
              </a:camera>
              <a:lightRig rig="contrasting" dir="t">
                <a:rot lat="0" lon="0" rev="4500000"/>
              </a:lightRig>
            </a:scene3d>
            <a:sp3d contourW="6350" prstMaterial="metal">
              <a:contourClr>
                <a:schemeClr val="accent1">
                  <a:shade val="75000"/>
                </a:schemeClr>
              </a:contourClr>
            </a:sp3d>
          </a:bodyPr>
          <a:lstStyle/>
          <a:p>
            <a:pPr algn="l"/>
            <a:r>
              <a:rPr lang="fr-FR" sz="2800" dirty="0"/>
              <a:t>Annexe </a:t>
            </a:r>
            <a:r>
              <a:rPr lang="fr-FR" sz="2800" dirty="0" smtClean="0"/>
              <a:t>2 Instrument </a:t>
            </a:r>
            <a:r>
              <a:rPr lang="fr-FR" sz="2800" dirty="0"/>
              <a:t>de décision du </a:t>
            </a:r>
            <a:r>
              <a:rPr lang="fr-FR" sz="2800" dirty="0" smtClean="0"/>
              <a:t>RIS </a:t>
            </a:r>
            <a:endParaRPr lang="en-US" sz="2800" dirty="0">
              <a:solidFill>
                <a:srgbClr val="FF0000"/>
              </a:solidFill>
            </a:endParaRPr>
          </a:p>
        </p:txBody>
      </p:sp>
      <p:pic>
        <p:nvPicPr>
          <p:cNvPr id="4" name="Picture 3" descr="Macintosh HD:Users:belindalherring:ARFO-Sentinel Surveillance:D3_Algorithm:IHR decision instrument_2:Slide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79831" y="27020"/>
            <a:ext cx="6512169" cy="6830980"/>
          </a:xfrm>
          <a:prstGeom prst="rect">
            <a:avLst/>
          </a:prstGeom>
          <a:noFill/>
          <a:ln>
            <a:noFill/>
          </a:ln>
        </p:spPr>
      </p:pic>
    </p:spTree>
    <p:extLst>
      <p:ext uri="{BB962C8B-B14F-4D97-AF65-F5344CB8AC3E}">
        <p14:creationId xmlns:p14="http://schemas.microsoft.com/office/powerpoint/2010/main" val="386734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3126" name="AutoShape 22"/>
          <p:cNvSpPr>
            <a:spLocks noChangeArrowheads="1"/>
          </p:cNvSpPr>
          <p:nvPr/>
        </p:nvSpPr>
        <p:spPr bwMode="auto">
          <a:xfrm rot="3736663">
            <a:off x="3004484" y="3340408"/>
            <a:ext cx="2603111" cy="485775"/>
          </a:xfrm>
          <a:prstGeom prst="rightArrow">
            <a:avLst>
              <a:gd name="adj1" fmla="val 50000"/>
              <a:gd name="adj2" fmla="val 50245"/>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303143" name="Text Box 39"/>
          <p:cNvSpPr txBox="1">
            <a:spLocks noChangeArrowheads="1"/>
          </p:cNvSpPr>
          <p:nvPr/>
        </p:nvSpPr>
        <p:spPr bwMode="auto">
          <a:xfrm>
            <a:off x="5867400" y="3198674"/>
            <a:ext cx="2667000" cy="1815882"/>
          </a:xfrm>
          <a:prstGeom prst="rect">
            <a:avLst/>
          </a:prstGeom>
          <a:noFill/>
          <a:ln w="38100">
            <a:solidFill>
              <a:schemeClr val="accent6">
                <a:lumMod val="60000"/>
                <a:lumOff val="40000"/>
              </a:schemeClr>
            </a:solidFill>
            <a:miter lim="800000"/>
            <a:headEnd/>
            <a:tailEnd/>
          </a:ln>
        </p:spPr>
        <p:txBody>
          <a:bodyPr wrap="square">
            <a:spAutoFit/>
          </a:bodyPr>
          <a:lstStyle/>
          <a:p>
            <a:pPr algn="ctr" defTabSz="914400"/>
            <a:r>
              <a:rPr lang="fr-FR" sz="1600" b="1" dirty="0">
                <a:solidFill>
                  <a:srgbClr val="279DD9"/>
                </a:solidFill>
              </a:rPr>
              <a:t>Exploitant de l'aéronef </a:t>
            </a:r>
          </a:p>
          <a:p>
            <a:pPr algn="ctr" defTabSz="914400"/>
            <a:r>
              <a:rPr lang="fr-FR" sz="1600" b="1" dirty="0">
                <a:solidFill>
                  <a:srgbClr val="279DD9"/>
                </a:solidFill>
              </a:rPr>
              <a:t>(ou agence de manutention) à l'aérodrome de destination, y compris le prestataire de services médicaux au sol (si disponible)</a:t>
            </a:r>
          </a:p>
        </p:txBody>
      </p:sp>
      <p:sp>
        <p:nvSpPr>
          <p:cNvPr id="303118" name="AutoShape 14"/>
          <p:cNvSpPr>
            <a:spLocks noChangeArrowheads="1"/>
          </p:cNvSpPr>
          <p:nvPr/>
        </p:nvSpPr>
        <p:spPr bwMode="auto">
          <a:xfrm>
            <a:off x="5765506" y="5105401"/>
            <a:ext cx="3302295" cy="485775"/>
          </a:xfrm>
          <a:prstGeom prst="rightArrow">
            <a:avLst>
              <a:gd name="adj1" fmla="val 50000"/>
              <a:gd name="adj2" fmla="val 170507"/>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25620" name="TextBox 19"/>
          <p:cNvSpPr txBox="1">
            <a:spLocks noChangeArrowheads="1"/>
          </p:cNvSpPr>
          <p:nvPr/>
        </p:nvSpPr>
        <p:spPr bwMode="auto">
          <a:xfrm>
            <a:off x="1600201" y="2133601"/>
            <a:ext cx="2209800" cy="1846659"/>
          </a:xfrm>
          <a:prstGeom prst="rect">
            <a:avLst/>
          </a:prstGeom>
          <a:noFill/>
          <a:ln w="28575">
            <a:solidFill>
              <a:srgbClr val="D31044"/>
            </a:solidFill>
            <a:miter lim="800000"/>
            <a:headEnd/>
            <a:tailEnd/>
          </a:ln>
        </p:spPr>
        <p:txBody>
          <a:bodyPr wrap="square">
            <a:spAutoFit/>
          </a:bodyPr>
          <a:lstStyle/>
          <a:p>
            <a:pPr defTabSz="914400"/>
            <a:r>
              <a:rPr lang="en-GB" sz="1200" b="1" dirty="0">
                <a:solidFill>
                  <a:srgbClr val="279DD9"/>
                </a:solidFill>
                <a:effectLst>
                  <a:outerShdw blurRad="38100" dist="38100" dir="2700000" algn="tl">
                    <a:srgbClr val="000000">
                      <a:alpha val="43137"/>
                    </a:srgbClr>
                  </a:outerShdw>
                </a:effectLst>
                <a:latin typeface="Calibri"/>
              </a:rPr>
              <a:t>- </a:t>
            </a:r>
            <a:r>
              <a:rPr lang="fr-FR" sz="1200" b="1" dirty="0">
                <a:solidFill>
                  <a:srgbClr val="279DD9"/>
                </a:solidFill>
                <a:effectLst>
                  <a:outerShdw blurRad="38100" dist="38100" dir="2700000" algn="tl">
                    <a:srgbClr val="000000">
                      <a:alpha val="43137"/>
                    </a:srgbClr>
                  </a:outerShdw>
                </a:effectLst>
              </a:rPr>
              <a:t>Indicatif d'appel de l'avion (ID) </a:t>
            </a:r>
          </a:p>
          <a:p>
            <a:pPr defTabSz="914400"/>
            <a:r>
              <a:rPr lang="fr-FR" sz="1200" b="1" dirty="0">
                <a:solidFill>
                  <a:srgbClr val="279DD9"/>
                </a:solidFill>
                <a:effectLst>
                  <a:outerShdw blurRad="38100" dist="38100" dir="2700000" algn="tl">
                    <a:srgbClr val="000000">
                      <a:alpha val="43137"/>
                    </a:srgbClr>
                  </a:outerShdw>
                </a:effectLst>
              </a:rPr>
              <a:t>- Aérodrome de départ</a:t>
            </a:r>
          </a:p>
          <a:p>
            <a:pPr defTabSz="914400"/>
            <a:r>
              <a:rPr lang="fr-FR" sz="1200" b="1" dirty="0">
                <a:solidFill>
                  <a:srgbClr val="279DD9"/>
                </a:solidFill>
                <a:effectLst>
                  <a:outerShdw blurRad="38100" dist="38100" dir="2700000" algn="tl">
                    <a:srgbClr val="000000">
                      <a:alpha val="43137"/>
                    </a:srgbClr>
                  </a:outerShdw>
                </a:effectLst>
              </a:rPr>
              <a:t>- </a:t>
            </a:r>
            <a:r>
              <a:rPr lang="fr-FR" sz="1200" b="1" dirty="0" smtClean="0">
                <a:solidFill>
                  <a:srgbClr val="279DD9"/>
                </a:solidFill>
                <a:effectLst>
                  <a:outerShdw blurRad="38100" dist="38100" dir="2700000" algn="tl">
                    <a:srgbClr val="000000">
                      <a:alpha val="43137"/>
                    </a:srgbClr>
                  </a:outerShdw>
                </a:effectLst>
              </a:rPr>
              <a:t>Aérodrome de destination</a:t>
            </a:r>
            <a:endParaRPr lang="fr-FR" sz="1200" b="1" dirty="0">
              <a:solidFill>
                <a:srgbClr val="279DD9"/>
              </a:solidFill>
              <a:effectLst>
                <a:outerShdw blurRad="38100" dist="38100" dir="2700000" algn="tl">
                  <a:srgbClr val="000000">
                    <a:alpha val="43137"/>
                  </a:srgbClr>
                </a:outerShdw>
              </a:effectLst>
            </a:endParaRPr>
          </a:p>
          <a:p>
            <a:pPr defTabSz="914400"/>
            <a:r>
              <a:rPr lang="fr-FR" sz="1200" b="1" dirty="0">
                <a:solidFill>
                  <a:srgbClr val="279DD9"/>
                </a:solidFill>
                <a:effectLst>
                  <a:outerShdw blurRad="38100" dist="38100" dir="2700000" algn="tl">
                    <a:srgbClr val="000000">
                      <a:alpha val="43137"/>
                    </a:srgbClr>
                  </a:outerShdw>
                </a:effectLst>
              </a:rPr>
              <a:t>- Heure </a:t>
            </a:r>
            <a:r>
              <a:rPr lang="fr-FR" sz="1200" b="1" dirty="0" smtClean="0">
                <a:solidFill>
                  <a:srgbClr val="279DD9"/>
                </a:solidFill>
                <a:effectLst>
                  <a:outerShdw blurRad="38100" dist="38100" dir="2700000" algn="tl">
                    <a:srgbClr val="000000">
                      <a:alpha val="43137"/>
                    </a:srgbClr>
                  </a:outerShdw>
                </a:effectLst>
              </a:rPr>
              <a:t>d'arrivée estimative</a:t>
            </a:r>
            <a:endParaRPr lang="fr-FR" sz="1200" b="1" dirty="0">
              <a:solidFill>
                <a:srgbClr val="279DD9"/>
              </a:solidFill>
              <a:effectLst>
                <a:outerShdw blurRad="38100" dist="38100" dir="2700000" algn="tl">
                  <a:srgbClr val="000000">
                    <a:alpha val="43137"/>
                  </a:srgbClr>
                </a:outerShdw>
              </a:effectLst>
            </a:endParaRPr>
          </a:p>
          <a:p>
            <a:pPr defTabSz="914400"/>
            <a:r>
              <a:rPr lang="fr-FR" sz="1200" b="1" dirty="0">
                <a:solidFill>
                  <a:srgbClr val="279DD9"/>
                </a:solidFill>
                <a:effectLst>
                  <a:outerShdw blurRad="38100" dist="38100" dir="2700000" algn="tl">
                    <a:srgbClr val="000000">
                      <a:alpha val="43137"/>
                    </a:srgbClr>
                  </a:outerShdw>
                </a:effectLst>
              </a:rPr>
              <a:t>- Nombre de personnes </a:t>
            </a:r>
          </a:p>
          <a:p>
            <a:pPr defTabSz="914400"/>
            <a:r>
              <a:rPr lang="fr-FR" sz="1200" b="1" dirty="0">
                <a:solidFill>
                  <a:srgbClr val="279DD9"/>
                </a:solidFill>
                <a:effectLst>
                  <a:outerShdw blurRad="38100" dist="38100" dir="2700000" algn="tl">
                    <a:srgbClr val="000000">
                      <a:alpha val="43137"/>
                    </a:srgbClr>
                  </a:outerShdw>
                </a:effectLst>
              </a:rPr>
              <a:t>      à bord </a:t>
            </a:r>
          </a:p>
          <a:p>
            <a:pPr defTabSz="914400"/>
            <a:r>
              <a:rPr lang="fr-FR" sz="1400" b="1" dirty="0">
                <a:solidFill>
                  <a:srgbClr val="279DD9"/>
                </a:solidFill>
              </a:rPr>
              <a:t>- </a:t>
            </a:r>
            <a:r>
              <a:rPr lang="fr-FR" sz="1200" b="1" dirty="0">
                <a:solidFill>
                  <a:srgbClr val="279DD9"/>
                </a:solidFill>
              </a:rPr>
              <a:t>Nombre de cas suspects</a:t>
            </a:r>
          </a:p>
          <a:p>
            <a:pPr defTabSz="914400"/>
            <a:r>
              <a:rPr lang="fr-FR" sz="1200" b="1" dirty="0">
                <a:solidFill>
                  <a:srgbClr val="279DD9"/>
                </a:solidFill>
              </a:rPr>
              <a:t>- Nature du risque</a:t>
            </a:r>
          </a:p>
          <a:p>
            <a:pPr defTabSz="914400"/>
            <a:r>
              <a:rPr lang="fr-FR" sz="1200" b="1" dirty="0">
                <a:solidFill>
                  <a:srgbClr val="279DD9"/>
                </a:solidFill>
              </a:rPr>
              <a:t>      publique</a:t>
            </a:r>
          </a:p>
        </p:txBody>
      </p:sp>
      <p:sp>
        <p:nvSpPr>
          <p:cNvPr id="31" name="AutoShape 24"/>
          <p:cNvSpPr>
            <a:spLocks noChangeArrowheads="1"/>
          </p:cNvSpPr>
          <p:nvPr/>
        </p:nvSpPr>
        <p:spPr bwMode="auto">
          <a:xfrm rot="16200000">
            <a:off x="2070192" y="5422989"/>
            <a:ext cx="933271" cy="260352"/>
          </a:xfrm>
          <a:prstGeom prst="rightArrow">
            <a:avLst>
              <a:gd name="adj1" fmla="val 50000"/>
              <a:gd name="adj2" fmla="val 131402"/>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pic>
        <p:nvPicPr>
          <p:cNvPr id="303125" name="Picture 21" descr="MCj03185920000[1]"/>
          <p:cNvPicPr>
            <a:picLocks noChangeAspect="1" noChangeArrowheads="1"/>
          </p:cNvPicPr>
          <p:nvPr/>
        </p:nvPicPr>
        <p:blipFill>
          <a:blip r:embed="rId3" cstate="print"/>
          <a:srcRect/>
          <a:stretch>
            <a:fillRect/>
          </a:stretch>
        </p:blipFill>
        <p:spPr bwMode="auto">
          <a:xfrm>
            <a:off x="4584848" y="4613276"/>
            <a:ext cx="1193505" cy="1482725"/>
          </a:xfrm>
          <a:prstGeom prst="rect">
            <a:avLst/>
          </a:prstGeom>
          <a:noFill/>
          <a:ln w="9525">
            <a:noFill/>
            <a:miter lim="800000"/>
            <a:headEnd/>
            <a:tailEnd/>
          </a:ln>
        </p:spPr>
      </p:pic>
      <p:sp>
        <p:nvSpPr>
          <p:cNvPr id="303128" name="AutoShape 24"/>
          <p:cNvSpPr>
            <a:spLocks noChangeArrowheads="1"/>
          </p:cNvSpPr>
          <p:nvPr/>
        </p:nvSpPr>
        <p:spPr bwMode="auto">
          <a:xfrm rot="16200000">
            <a:off x="8785226" y="3222625"/>
            <a:ext cx="1828799" cy="260350"/>
          </a:xfrm>
          <a:prstGeom prst="rightArrow">
            <a:avLst>
              <a:gd name="adj1" fmla="val 50000"/>
              <a:gd name="adj2" fmla="val 131402"/>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303131" name="Text Box 27"/>
          <p:cNvSpPr txBox="1">
            <a:spLocks noChangeArrowheads="1"/>
          </p:cNvSpPr>
          <p:nvPr/>
        </p:nvSpPr>
        <p:spPr bwMode="auto">
          <a:xfrm>
            <a:off x="7858212" y="1446074"/>
            <a:ext cx="2733589" cy="830997"/>
          </a:xfrm>
          <a:prstGeom prst="rect">
            <a:avLst/>
          </a:prstGeom>
          <a:noFill/>
          <a:ln w="9525">
            <a:solidFill>
              <a:srgbClr val="2C6AB6"/>
            </a:solidFill>
            <a:miter lim="800000"/>
            <a:headEnd/>
            <a:tailEnd/>
          </a:ln>
        </p:spPr>
        <p:txBody>
          <a:bodyPr wrap="square">
            <a:spAutoFit/>
          </a:bodyPr>
          <a:lstStyle/>
          <a:p>
            <a:pPr marL="285750" indent="-285750" defTabSz="914400">
              <a:buFont typeface="Arial" pitchFamily="34" charset="0"/>
              <a:buChar char="•"/>
            </a:pPr>
            <a:r>
              <a:rPr lang="fr-FR" sz="1600" b="1" dirty="0">
                <a:solidFill>
                  <a:srgbClr val="279DD9"/>
                </a:solidFill>
              </a:rPr>
              <a:t>Opérateur d'aéroport</a:t>
            </a:r>
          </a:p>
          <a:p>
            <a:pPr marL="285750" indent="-285750" defTabSz="914400">
              <a:buFont typeface="Arial" pitchFamily="34" charset="0"/>
              <a:buChar char="•"/>
            </a:pPr>
            <a:r>
              <a:rPr lang="fr-FR" sz="1600" b="1" dirty="0">
                <a:solidFill>
                  <a:srgbClr val="FF0000"/>
                </a:solidFill>
              </a:rPr>
              <a:t>Autorité de santé publique</a:t>
            </a:r>
          </a:p>
          <a:p>
            <a:pPr marL="285750" indent="-285750" defTabSz="914400">
              <a:buFont typeface="Arial" pitchFamily="34" charset="0"/>
              <a:buChar char="•"/>
            </a:pPr>
            <a:r>
              <a:rPr lang="fr-FR" sz="1600" b="1" dirty="0">
                <a:solidFill>
                  <a:srgbClr val="279DD9"/>
                </a:solidFill>
              </a:rPr>
              <a:t>Autre(s) agence(s)</a:t>
            </a:r>
          </a:p>
        </p:txBody>
      </p:sp>
      <p:pic>
        <p:nvPicPr>
          <p:cNvPr id="25611" name="Picture 32" descr="MCj03631760000[1]"/>
          <p:cNvPicPr>
            <a:picLocks noChangeAspect="1" noChangeArrowheads="1"/>
          </p:cNvPicPr>
          <p:nvPr/>
        </p:nvPicPr>
        <p:blipFill>
          <a:blip r:embed="rId4" cstate="print"/>
          <a:srcRect/>
          <a:stretch>
            <a:fillRect/>
          </a:stretch>
        </p:blipFill>
        <p:spPr bwMode="auto">
          <a:xfrm>
            <a:off x="2362200" y="1447801"/>
            <a:ext cx="1809750" cy="766763"/>
          </a:xfrm>
          <a:prstGeom prst="rect">
            <a:avLst/>
          </a:prstGeom>
          <a:noFill/>
          <a:ln w="9525">
            <a:noFill/>
            <a:miter lim="800000"/>
            <a:headEnd/>
            <a:tailEnd/>
          </a:ln>
        </p:spPr>
      </p:pic>
      <p:sp>
        <p:nvSpPr>
          <p:cNvPr id="28686" name="Text Box 37"/>
          <p:cNvSpPr txBox="1">
            <a:spLocks noChangeArrowheads="1"/>
          </p:cNvSpPr>
          <p:nvPr/>
        </p:nvSpPr>
        <p:spPr bwMode="auto">
          <a:xfrm>
            <a:off x="4272319" y="6183868"/>
            <a:ext cx="2444515" cy="338554"/>
          </a:xfrm>
          <a:prstGeom prst="rect">
            <a:avLst/>
          </a:prstGeom>
          <a:noFill/>
          <a:ln w="9525">
            <a:solidFill>
              <a:srgbClr val="2C6AB6"/>
            </a:solidFill>
            <a:miter lim="800000"/>
            <a:headEnd/>
            <a:tailEnd/>
          </a:ln>
        </p:spPr>
        <p:txBody>
          <a:bodyPr wrap="none">
            <a:spAutoFit/>
          </a:bodyPr>
          <a:lstStyle/>
          <a:p>
            <a:pPr algn="ctr" defTabSz="914400"/>
            <a:r>
              <a:rPr lang="en-GB" sz="1600" b="1" dirty="0" err="1">
                <a:solidFill>
                  <a:srgbClr val="279DD9"/>
                </a:solidFill>
              </a:rPr>
              <a:t>Contrôleur</a:t>
            </a:r>
            <a:r>
              <a:rPr lang="en-GB" sz="1600" b="1" dirty="0">
                <a:solidFill>
                  <a:srgbClr val="279DD9"/>
                </a:solidFill>
              </a:rPr>
              <a:t> du </a:t>
            </a:r>
            <a:r>
              <a:rPr lang="en-GB" sz="1600" b="1" dirty="0" err="1">
                <a:solidFill>
                  <a:srgbClr val="279DD9"/>
                </a:solidFill>
              </a:rPr>
              <a:t>trafic</a:t>
            </a:r>
            <a:r>
              <a:rPr lang="en-GB" sz="1600" b="1" dirty="0">
                <a:solidFill>
                  <a:srgbClr val="279DD9"/>
                </a:solidFill>
              </a:rPr>
              <a:t> </a:t>
            </a:r>
            <a:r>
              <a:rPr lang="en-GB" sz="1600" b="1" dirty="0" err="1">
                <a:solidFill>
                  <a:srgbClr val="279DD9"/>
                </a:solidFill>
              </a:rPr>
              <a:t>aérien</a:t>
            </a:r>
            <a:endParaRPr lang="en-GB" sz="1600" b="1" dirty="0">
              <a:solidFill>
                <a:srgbClr val="279DD9"/>
              </a:solidFill>
            </a:endParaRPr>
          </a:p>
        </p:txBody>
      </p:sp>
      <p:sp>
        <p:nvSpPr>
          <p:cNvPr id="303148" name="AutoShape 44"/>
          <p:cNvSpPr>
            <a:spLocks noChangeArrowheads="1"/>
          </p:cNvSpPr>
          <p:nvPr/>
        </p:nvSpPr>
        <p:spPr bwMode="auto">
          <a:xfrm rot="1839159">
            <a:off x="7658150" y="2322659"/>
            <a:ext cx="360362" cy="926830"/>
          </a:xfrm>
          <a:prstGeom prst="upDownArrow">
            <a:avLst>
              <a:gd name="adj1" fmla="val 50000"/>
              <a:gd name="adj2" fmla="val 35419"/>
            </a:avLst>
          </a:prstGeom>
          <a:solidFill>
            <a:srgbClr val="FF6600"/>
          </a:solidFill>
          <a:ln w="9525">
            <a:solidFill>
              <a:schemeClr val="tx1"/>
            </a:solidFill>
            <a:miter lim="800000"/>
            <a:headEnd/>
            <a:tailEnd/>
          </a:ln>
        </p:spPr>
        <p:txBody>
          <a:bodyPr vert="eaVert" wrap="none" anchor="ctr"/>
          <a:lstStyle/>
          <a:p>
            <a:pPr defTabSz="914400"/>
            <a:endParaRPr lang="en-CA">
              <a:solidFill>
                <a:srgbClr val="279DD9"/>
              </a:solidFill>
              <a:latin typeface="Calibri"/>
            </a:endParaRPr>
          </a:p>
        </p:txBody>
      </p:sp>
      <p:sp>
        <p:nvSpPr>
          <p:cNvPr id="28691" name="Text Box 45"/>
          <p:cNvSpPr txBox="1">
            <a:spLocks noChangeArrowheads="1"/>
          </p:cNvSpPr>
          <p:nvPr/>
        </p:nvSpPr>
        <p:spPr bwMode="auto">
          <a:xfrm>
            <a:off x="7086600" y="5629870"/>
            <a:ext cx="2057400" cy="954107"/>
          </a:xfrm>
          <a:prstGeom prst="rect">
            <a:avLst/>
          </a:prstGeom>
          <a:noFill/>
          <a:ln w="9525">
            <a:solidFill>
              <a:srgbClr val="2C6AB6"/>
            </a:solidFill>
            <a:miter lim="800000"/>
            <a:headEnd/>
            <a:tailEnd/>
          </a:ln>
        </p:spPr>
        <p:txBody>
          <a:bodyPr wrap="square">
            <a:spAutoFit/>
          </a:bodyPr>
          <a:lstStyle/>
          <a:p>
            <a:pPr algn="ctr" defTabSz="914400"/>
            <a:r>
              <a:rPr lang="fr-FR" sz="1400" b="1" dirty="0">
                <a:solidFill>
                  <a:srgbClr val="279DD9"/>
                </a:solidFill>
              </a:rPr>
              <a:t>Aérodrome de destination</a:t>
            </a:r>
          </a:p>
          <a:p>
            <a:pPr algn="ctr" defTabSz="914400"/>
            <a:r>
              <a:rPr lang="fr-FR" sz="1400" b="1" dirty="0">
                <a:solidFill>
                  <a:srgbClr val="279DD9"/>
                </a:solidFill>
              </a:rPr>
              <a:t>Services de la circulation aérienne</a:t>
            </a:r>
          </a:p>
        </p:txBody>
      </p:sp>
      <p:pic>
        <p:nvPicPr>
          <p:cNvPr id="70659" name="Picture 3"/>
          <p:cNvPicPr>
            <a:picLocks noChangeAspect="1" noChangeArrowheads="1"/>
          </p:cNvPicPr>
          <p:nvPr/>
        </p:nvPicPr>
        <p:blipFill>
          <a:blip r:embed="rId5" cstate="print"/>
          <a:srcRect/>
          <a:stretch>
            <a:fillRect/>
          </a:stretch>
        </p:blipFill>
        <p:spPr bwMode="auto">
          <a:xfrm>
            <a:off x="9180514" y="4343400"/>
            <a:ext cx="1106487" cy="2286000"/>
          </a:xfrm>
          <a:prstGeom prst="rect">
            <a:avLst/>
          </a:prstGeom>
          <a:noFill/>
          <a:ln w="9525">
            <a:noFill/>
            <a:miter lim="800000"/>
            <a:headEnd/>
            <a:tailEnd/>
          </a:ln>
        </p:spPr>
      </p:pic>
      <p:sp>
        <p:nvSpPr>
          <p:cNvPr id="22" name="TextBox 21"/>
          <p:cNvSpPr txBox="1"/>
          <p:nvPr/>
        </p:nvSpPr>
        <p:spPr>
          <a:xfrm>
            <a:off x="4398839" y="1295401"/>
            <a:ext cx="3268844" cy="600164"/>
          </a:xfrm>
          <a:prstGeom prst="rect">
            <a:avLst/>
          </a:prstGeom>
          <a:noFill/>
          <a:ln>
            <a:solidFill>
              <a:srgbClr val="2C6AB6"/>
            </a:solidFill>
          </a:ln>
        </p:spPr>
        <p:txBody>
          <a:bodyPr wrap="none" rtlCol="0">
            <a:spAutoFit/>
          </a:bodyPr>
          <a:lstStyle/>
          <a:p>
            <a:pPr algn="ctr" defTabSz="914400"/>
            <a:r>
              <a:rPr lang="fr-FR" sz="1100" b="1" dirty="0">
                <a:solidFill>
                  <a:srgbClr val="279DD9"/>
                </a:solidFill>
              </a:rPr>
              <a:t>Déclaration générale d'aéronef OACI </a:t>
            </a:r>
          </a:p>
          <a:p>
            <a:pPr algn="ctr" defTabSz="914400"/>
            <a:r>
              <a:rPr lang="fr-FR" sz="1100" b="1" dirty="0">
                <a:solidFill>
                  <a:srgbClr val="279DD9"/>
                </a:solidFill>
              </a:rPr>
              <a:t>- Déclaration de santé (signes/symptômes)</a:t>
            </a:r>
          </a:p>
          <a:p>
            <a:pPr algn="ctr" defTabSz="914400"/>
            <a:r>
              <a:rPr lang="fr-FR" sz="1100" b="1" dirty="0">
                <a:solidFill>
                  <a:srgbClr val="279DD9"/>
                </a:solidFill>
              </a:rPr>
              <a:t>(OACI Annexe 9, Appendice 1 &amp; RSI (2005) Annexe 9)</a:t>
            </a:r>
          </a:p>
        </p:txBody>
      </p:sp>
      <p:sp>
        <p:nvSpPr>
          <p:cNvPr id="30" name="Curved Down Arrow 29"/>
          <p:cNvSpPr/>
          <p:nvPr/>
        </p:nvSpPr>
        <p:spPr>
          <a:xfrm rot="9784338" flipV="1">
            <a:off x="3342968" y="932068"/>
            <a:ext cx="1333446" cy="528032"/>
          </a:xfrm>
          <a:prstGeom prst="curved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a:solidFill>
                <a:srgbClr val="279DD9"/>
              </a:solidFill>
              <a:latin typeface="Calibri"/>
            </a:endParaRPr>
          </a:p>
        </p:txBody>
      </p:sp>
      <p:sp>
        <p:nvSpPr>
          <p:cNvPr id="25" name="AutoShape 14"/>
          <p:cNvSpPr>
            <a:spLocks noChangeArrowheads="1"/>
          </p:cNvSpPr>
          <p:nvPr/>
        </p:nvSpPr>
        <p:spPr bwMode="auto">
          <a:xfrm rot="9397248">
            <a:off x="2860796" y="5832973"/>
            <a:ext cx="2270230" cy="457199"/>
          </a:xfrm>
          <a:prstGeom prst="rightArrow">
            <a:avLst>
              <a:gd name="adj1" fmla="val 50000"/>
              <a:gd name="adj2" fmla="val 170507"/>
            </a:avLst>
          </a:prstGeom>
          <a:solidFill>
            <a:schemeClr val="accent1"/>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27" name="Text Box 45"/>
          <p:cNvSpPr txBox="1">
            <a:spLocks noChangeArrowheads="1"/>
          </p:cNvSpPr>
          <p:nvPr/>
        </p:nvSpPr>
        <p:spPr bwMode="auto">
          <a:xfrm>
            <a:off x="1745170" y="6027004"/>
            <a:ext cx="1226630" cy="646331"/>
          </a:xfrm>
          <a:prstGeom prst="rect">
            <a:avLst/>
          </a:prstGeom>
          <a:noFill/>
          <a:ln w="9525">
            <a:solidFill>
              <a:srgbClr val="2C6AB6"/>
            </a:solidFill>
            <a:miter lim="800000"/>
            <a:headEnd/>
            <a:tailEnd/>
          </a:ln>
        </p:spPr>
        <p:txBody>
          <a:bodyPr wrap="square">
            <a:spAutoFit/>
          </a:bodyPr>
          <a:lstStyle/>
          <a:p>
            <a:pPr algn="ctr" defTabSz="914400"/>
            <a:r>
              <a:rPr lang="en-GB" sz="1200" b="1" dirty="0">
                <a:solidFill>
                  <a:srgbClr val="279DD9"/>
                </a:solidFill>
                <a:latin typeface="Calibri"/>
              </a:rPr>
              <a:t>Departure Aerodrome Air Traffic Services</a:t>
            </a:r>
          </a:p>
        </p:txBody>
      </p:sp>
      <p:sp>
        <p:nvSpPr>
          <p:cNvPr id="29" name="TextBox 28"/>
          <p:cNvSpPr txBox="1"/>
          <p:nvPr/>
        </p:nvSpPr>
        <p:spPr>
          <a:xfrm>
            <a:off x="8686800" y="3177382"/>
            <a:ext cx="1905000" cy="738664"/>
          </a:xfrm>
          <a:prstGeom prst="rect">
            <a:avLst/>
          </a:prstGeom>
          <a:solidFill>
            <a:srgbClr val="FFFF00"/>
          </a:solidFill>
        </p:spPr>
        <p:txBody>
          <a:bodyPr wrap="square" rtlCol="0">
            <a:spAutoFit/>
          </a:bodyPr>
          <a:lstStyle/>
          <a:p>
            <a:pPr algn="ctr" defTabSz="914400"/>
            <a:r>
              <a:rPr lang="fr-FR" sz="1400" b="1" dirty="0">
                <a:solidFill>
                  <a:srgbClr val="2C6AB6"/>
                </a:solidFill>
              </a:rPr>
              <a:t>Via la procédure locale</a:t>
            </a:r>
          </a:p>
          <a:p>
            <a:pPr algn="ctr" defTabSz="914400"/>
            <a:r>
              <a:rPr lang="fr-FR" sz="1400" b="1" dirty="0">
                <a:solidFill>
                  <a:srgbClr val="2C6AB6"/>
                </a:solidFill>
              </a:rPr>
              <a:t>(Plan d'urgence de l'aérodrome)</a:t>
            </a:r>
          </a:p>
        </p:txBody>
      </p:sp>
      <p:sp>
        <p:nvSpPr>
          <p:cNvPr id="33" name="Text Box 37"/>
          <p:cNvSpPr txBox="1">
            <a:spLocks noChangeArrowheads="1"/>
          </p:cNvSpPr>
          <p:nvPr/>
        </p:nvSpPr>
        <p:spPr bwMode="auto">
          <a:xfrm rot="2256916">
            <a:off x="3981763" y="2653381"/>
            <a:ext cx="1838325" cy="369332"/>
          </a:xfrm>
          <a:prstGeom prst="rect">
            <a:avLst/>
          </a:prstGeom>
          <a:noFill/>
          <a:ln w="9525">
            <a:noFill/>
            <a:miter lim="800000"/>
            <a:headEnd/>
            <a:tailEnd/>
          </a:ln>
        </p:spPr>
        <p:txBody>
          <a:bodyPr wrap="none">
            <a:spAutoFit/>
          </a:bodyPr>
          <a:lstStyle/>
          <a:p>
            <a:pPr algn="ctr" defTabSz="914400"/>
            <a:r>
              <a:rPr lang="en-GB" b="1" dirty="0">
                <a:solidFill>
                  <a:prstClr val="white"/>
                </a:solidFill>
                <a:latin typeface="Calibri"/>
              </a:rPr>
              <a:t>Voice or data link</a:t>
            </a:r>
          </a:p>
        </p:txBody>
      </p:sp>
      <p:sp>
        <p:nvSpPr>
          <p:cNvPr id="34" name="Text Box 37"/>
          <p:cNvSpPr txBox="1">
            <a:spLocks noChangeArrowheads="1"/>
          </p:cNvSpPr>
          <p:nvPr/>
        </p:nvSpPr>
        <p:spPr bwMode="auto">
          <a:xfrm>
            <a:off x="5930085" y="5181600"/>
            <a:ext cx="3048142" cy="369332"/>
          </a:xfrm>
          <a:prstGeom prst="rect">
            <a:avLst/>
          </a:prstGeom>
          <a:noFill/>
          <a:ln w="9525">
            <a:noFill/>
            <a:miter lim="800000"/>
            <a:headEnd/>
            <a:tailEnd/>
          </a:ln>
        </p:spPr>
        <p:txBody>
          <a:bodyPr wrap="none">
            <a:spAutoFit/>
          </a:bodyPr>
          <a:lstStyle/>
          <a:p>
            <a:pPr algn="ctr" defTabSz="914400"/>
            <a:r>
              <a:rPr lang="fr-FR" sz="1200" b="1" dirty="0">
                <a:solidFill>
                  <a:prstClr val="white"/>
                </a:solidFill>
              </a:rPr>
              <a:t>Liaison vocale ou de données</a:t>
            </a:r>
            <a:r>
              <a:rPr lang="en-GB" sz="1200" b="1" dirty="0" smtClean="0">
                <a:solidFill>
                  <a:prstClr val="white"/>
                </a:solidFill>
                <a:latin typeface="Calibri"/>
              </a:rPr>
              <a:t> </a:t>
            </a:r>
            <a:r>
              <a:rPr lang="en-GB" b="1" dirty="0" smtClean="0">
                <a:solidFill>
                  <a:prstClr val="white"/>
                </a:solidFill>
                <a:latin typeface="Calibri"/>
              </a:rPr>
              <a:t>ex. </a:t>
            </a:r>
            <a:r>
              <a:rPr lang="en-GB" b="1" dirty="0">
                <a:solidFill>
                  <a:prstClr val="white"/>
                </a:solidFill>
                <a:latin typeface="Calibri"/>
              </a:rPr>
              <a:t>AFTN*</a:t>
            </a:r>
          </a:p>
        </p:txBody>
      </p:sp>
      <p:sp>
        <p:nvSpPr>
          <p:cNvPr id="24" name="Text Box 37"/>
          <p:cNvSpPr txBox="1">
            <a:spLocks noChangeArrowheads="1"/>
          </p:cNvSpPr>
          <p:nvPr/>
        </p:nvSpPr>
        <p:spPr bwMode="auto">
          <a:xfrm rot="20175430">
            <a:off x="2925466" y="5858419"/>
            <a:ext cx="2291133" cy="307777"/>
          </a:xfrm>
          <a:prstGeom prst="rect">
            <a:avLst/>
          </a:prstGeom>
          <a:noFill/>
          <a:ln w="9525">
            <a:noFill/>
            <a:miter lim="800000"/>
            <a:headEnd/>
            <a:tailEnd/>
          </a:ln>
        </p:spPr>
        <p:txBody>
          <a:bodyPr wrap="square">
            <a:spAutoFit/>
          </a:bodyPr>
          <a:lstStyle/>
          <a:p>
            <a:pPr algn="ctr" defTabSz="914400"/>
            <a:r>
              <a:rPr lang="en-GB" sz="1400" b="1" dirty="0">
                <a:solidFill>
                  <a:prstClr val="white"/>
                </a:solidFill>
                <a:latin typeface="Calibri"/>
              </a:rPr>
              <a:t>Voice or data link e.g. AFTN</a:t>
            </a:r>
          </a:p>
        </p:txBody>
      </p:sp>
      <p:sp>
        <p:nvSpPr>
          <p:cNvPr id="26" name="Text Box 27"/>
          <p:cNvSpPr txBox="1">
            <a:spLocks noChangeArrowheads="1"/>
          </p:cNvSpPr>
          <p:nvPr/>
        </p:nvSpPr>
        <p:spPr bwMode="auto">
          <a:xfrm>
            <a:off x="1745170" y="4274404"/>
            <a:ext cx="1912430" cy="830997"/>
          </a:xfrm>
          <a:prstGeom prst="rect">
            <a:avLst/>
          </a:prstGeom>
          <a:noFill/>
          <a:ln w="9525">
            <a:solidFill>
              <a:srgbClr val="2C6AB6"/>
            </a:solidFill>
            <a:miter lim="800000"/>
            <a:headEnd/>
            <a:tailEnd/>
          </a:ln>
        </p:spPr>
        <p:txBody>
          <a:bodyPr wrap="square">
            <a:spAutoFit/>
          </a:bodyPr>
          <a:lstStyle/>
          <a:p>
            <a:pPr marL="285750" indent="-285750" defTabSz="914400">
              <a:buFont typeface="Arial" pitchFamily="34" charset="0"/>
              <a:buChar char="•"/>
            </a:pPr>
            <a:r>
              <a:rPr lang="fr-FR" sz="1200" b="1" dirty="0">
                <a:solidFill>
                  <a:srgbClr val="279DD9"/>
                </a:solidFill>
              </a:rPr>
              <a:t>Opérateur d'aéroport</a:t>
            </a:r>
          </a:p>
          <a:p>
            <a:pPr marL="285750" indent="-285750" defTabSz="914400">
              <a:buFont typeface="Arial" pitchFamily="34" charset="0"/>
              <a:buChar char="•"/>
            </a:pPr>
            <a:r>
              <a:rPr lang="fr-FR" sz="1200" b="1" dirty="0">
                <a:solidFill>
                  <a:srgbClr val="FF0000"/>
                </a:solidFill>
              </a:rPr>
              <a:t>Autorité de santé publique</a:t>
            </a:r>
          </a:p>
          <a:p>
            <a:pPr marL="285750" indent="-285750" defTabSz="914400">
              <a:buFont typeface="Arial" pitchFamily="34" charset="0"/>
              <a:buChar char="•"/>
            </a:pPr>
            <a:r>
              <a:rPr lang="fr-FR" sz="1200" b="1" dirty="0">
                <a:solidFill>
                  <a:srgbClr val="279DD9"/>
                </a:solidFill>
              </a:rPr>
              <a:t>Autre(s) agence(s)</a:t>
            </a:r>
          </a:p>
        </p:txBody>
      </p:sp>
      <p:sp>
        <p:nvSpPr>
          <p:cNvPr id="28" name="TextBox 27"/>
          <p:cNvSpPr txBox="1"/>
          <p:nvPr/>
        </p:nvSpPr>
        <p:spPr>
          <a:xfrm>
            <a:off x="1600200" y="5512714"/>
            <a:ext cx="1905000" cy="507831"/>
          </a:xfrm>
          <a:prstGeom prst="rect">
            <a:avLst/>
          </a:prstGeom>
          <a:solidFill>
            <a:srgbClr val="FFFF00"/>
          </a:solidFill>
        </p:spPr>
        <p:txBody>
          <a:bodyPr wrap="square" rtlCol="0">
            <a:spAutoFit/>
          </a:bodyPr>
          <a:lstStyle/>
          <a:p>
            <a:pPr algn="ctr" defTabSz="914400"/>
            <a:r>
              <a:rPr lang="fr-FR" sz="800" b="1" dirty="0">
                <a:solidFill>
                  <a:srgbClr val="2C6AB6"/>
                </a:solidFill>
              </a:rPr>
              <a:t>Via la procédure locale</a:t>
            </a:r>
          </a:p>
          <a:p>
            <a:pPr algn="ctr" defTabSz="914400"/>
            <a:r>
              <a:rPr lang="fr-FR" sz="800" b="1" dirty="0">
                <a:solidFill>
                  <a:srgbClr val="2C6AB6"/>
                </a:solidFill>
              </a:rPr>
              <a:t>(Plan d'urgence de l'aérodrome)</a:t>
            </a:r>
          </a:p>
          <a:p>
            <a:pPr algn="ctr" defTabSz="914400"/>
            <a:endParaRPr lang="en-GB" sz="1100" b="1" dirty="0">
              <a:solidFill>
                <a:srgbClr val="2C6AB6"/>
              </a:solidFill>
              <a:latin typeface="Calibri"/>
            </a:endParaRPr>
          </a:p>
        </p:txBody>
      </p:sp>
      <p:sp>
        <p:nvSpPr>
          <p:cNvPr id="32" name="Text Box 37"/>
          <p:cNvSpPr txBox="1">
            <a:spLocks noChangeArrowheads="1"/>
          </p:cNvSpPr>
          <p:nvPr/>
        </p:nvSpPr>
        <p:spPr bwMode="auto">
          <a:xfrm rot="3689109">
            <a:off x="3223866" y="3044006"/>
            <a:ext cx="1955437" cy="492443"/>
          </a:xfrm>
          <a:prstGeom prst="rect">
            <a:avLst/>
          </a:prstGeom>
          <a:noFill/>
          <a:ln w="9525">
            <a:noFill/>
            <a:miter lim="800000"/>
            <a:headEnd/>
            <a:tailEnd/>
          </a:ln>
        </p:spPr>
        <p:txBody>
          <a:bodyPr wrap="square">
            <a:spAutoFit/>
          </a:bodyPr>
          <a:lstStyle/>
          <a:p>
            <a:pPr algn="ctr" defTabSz="914400"/>
            <a:r>
              <a:rPr lang="fr-FR" b="1" dirty="0">
                <a:solidFill>
                  <a:prstClr val="white"/>
                </a:solidFill>
              </a:rPr>
              <a:t>Liaison vocale ou </a:t>
            </a:r>
            <a:r>
              <a:rPr lang="fr-FR" sz="800" b="1" dirty="0">
                <a:solidFill>
                  <a:prstClr val="white"/>
                </a:solidFill>
              </a:rPr>
              <a:t>de données</a:t>
            </a:r>
            <a:endParaRPr lang="en-GB" sz="800" b="1" dirty="0">
              <a:solidFill>
                <a:prstClr val="white"/>
              </a:solidFill>
              <a:latin typeface="Calibri"/>
            </a:endParaRPr>
          </a:p>
        </p:txBody>
      </p:sp>
      <p:sp>
        <p:nvSpPr>
          <p:cNvPr id="3" name="TextBox 2"/>
          <p:cNvSpPr txBox="1"/>
          <p:nvPr/>
        </p:nvSpPr>
        <p:spPr>
          <a:xfrm>
            <a:off x="3505201" y="6553200"/>
            <a:ext cx="5742406" cy="369332"/>
          </a:xfrm>
          <a:prstGeom prst="rect">
            <a:avLst/>
          </a:prstGeom>
          <a:noFill/>
        </p:spPr>
        <p:txBody>
          <a:bodyPr wrap="none" rtlCol="0">
            <a:spAutoFit/>
          </a:bodyPr>
          <a:lstStyle/>
          <a:p>
            <a:pPr defTabSz="914400"/>
            <a:r>
              <a:rPr lang="en-US" dirty="0">
                <a:solidFill>
                  <a:prstClr val="white"/>
                </a:solidFill>
                <a:latin typeface="Calibri"/>
              </a:rPr>
              <a:t>*AFTN = </a:t>
            </a:r>
            <a:r>
              <a:rPr lang="fr-FR" dirty="0">
                <a:solidFill>
                  <a:prstClr val="white"/>
                </a:solidFill>
              </a:rPr>
              <a:t>Réseau fixe de télécommunications aéronautiques</a:t>
            </a:r>
            <a:endParaRPr lang="en-CA" dirty="0">
              <a:solidFill>
                <a:prstClr val="white"/>
              </a:solidFill>
              <a:latin typeface="Calibri"/>
            </a:endParaRPr>
          </a:p>
        </p:txBody>
      </p:sp>
      <p:cxnSp>
        <p:nvCxnSpPr>
          <p:cNvPr id="8" name="Straight Arrow Connector 7"/>
          <p:cNvCxnSpPr/>
          <p:nvPr/>
        </p:nvCxnSpPr>
        <p:spPr>
          <a:xfrm flipV="1">
            <a:off x="3048000" y="1981200"/>
            <a:ext cx="5067300" cy="2662614"/>
          </a:xfrm>
          <a:prstGeom prst="straightConnector1">
            <a:avLst/>
          </a:prstGeom>
          <a:ln w="22225">
            <a:solidFill>
              <a:srgbClr val="D31044"/>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303146" name="AutoShape 42"/>
          <p:cNvSpPr>
            <a:spLocks noChangeArrowheads="1"/>
          </p:cNvSpPr>
          <p:nvPr/>
        </p:nvSpPr>
        <p:spPr bwMode="auto">
          <a:xfrm rot="2314892">
            <a:off x="3446882" y="2510745"/>
            <a:ext cx="2694459" cy="534399"/>
          </a:xfrm>
          <a:prstGeom prst="leftRightArrow">
            <a:avLst>
              <a:gd name="adj1" fmla="val 50000"/>
              <a:gd name="adj2" fmla="val 159298"/>
            </a:avLst>
          </a:prstGeom>
          <a:solidFill>
            <a:srgbClr val="FF6600"/>
          </a:solidFill>
          <a:ln w="9525">
            <a:solidFill>
              <a:schemeClr val="tx1"/>
            </a:solidFill>
            <a:miter lim="800000"/>
            <a:headEnd/>
            <a:tailEnd/>
          </a:ln>
        </p:spPr>
        <p:txBody>
          <a:bodyPr wrap="none" anchor="ctr"/>
          <a:lstStyle/>
          <a:p>
            <a:pPr defTabSz="914400"/>
            <a:endParaRPr lang="en-CA">
              <a:solidFill>
                <a:srgbClr val="279DD9"/>
              </a:solidFill>
              <a:latin typeface="Calibri"/>
            </a:endParaRPr>
          </a:p>
        </p:txBody>
      </p:sp>
      <p:sp>
        <p:nvSpPr>
          <p:cNvPr id="36" name="Text Box 37"/>
          <p:cNvSpPr txBox="1">
            <a:spLocks noChangeArrowheads="1"/>
          </p:cNvSpPr>
          <p:nvPr/>
        </p:nvSpPr>
        <p:spPr bwMode="auto">
          <a:xfrm rot="2256916">
            <a:off x="3702387" y="2687007"/>
            <a:ext cx="2354041" cy="307777"/>
          </a:xfrm>
          <a:prstGeom prst="rect">
            <a:avLst/>
          </a:prstGeom>
          <a:noFill/>
          <a:ln w="9525">
            <a:noFill/>
            <a:miter lim="800000"/>
            <a:headEnd/>
            <a:tailEnd/>
          </a:ln>
        </p:spPr>
        <p:txBody>
          <a:bodyPr wrap="none">
            <a:spAutoFit/>
          </a:bodyPr>
          <a:lstStyle/>
          <a:p>
            <a:pPr algn="ctr" defTabSz="914400"/>
            <a:r>
              <a:rPr lang="fr-FR" sz="1400" b="1" dirty="0">
                <a:solidFill>
                  <a:prstClr val="white"/>
                </a:solidFill>
              </a:rPr>
              <a:t>Liaison vocale ou de données</a:t>
            </a:r>
            <a:endParaRPr lang="en-GB" sz="1400" b="1" dirty="0">
              <a:solidFill>
                <a:prstClr val="white"/>
              </a:solidFill>
              <a:latin typeface="Calibri"/>
            </a:endParaRPr>
          </a:p>
        </p:txBody>
      </p:sp>
      <p:sp>
        <p:nvSpPr>
          <p:cNvPr id="37" name="AutoShape 44"/>
          <p:cNvSpPr>
            <a:spLocks noChangeArrowheads="1"/>
          </p:cNvSpPr>
          <p:nvPr/>
        </p:nvSpPr>
        <p:spPr bwMode="auto">
          <a:xfrm rot="4476407">
            <a:off x="4589271" y="3173049"/>
            <a:ext cx="360362" cy="2207228"/>
          </a:xfrm>
          <a:prstGeom prst="upDownArrow">
            <a:avLst>
              <a:gd name="adj1" fmla="val 50000"/>
              <a:gd name="adj2" fmla="val 35419"/>
            </a:avLst>
          </a:prstGeom>
          <a:solidFill>
            <a:srgbClr val="FF6600"/>
          </a:solidFill>
          <a:ln w="9525">
            <a:solidFill>
              <a:schemeClr val="tx1"/>
            </a:solidFill>
            <a:miter lim="800000"/>
            <a:headEnd/>
            <a:tailEnd/>
          </a:ln>
        </p:spPr>
        <p:txBody>
          <a:bodyPr vert="eaVert" wrap="none" anchor="ctr"/>
          <a:lstStyle/>
          <a:p>
            <a:pPr defTabSz="914400"/>
            <a:endParaRPr lang="en-CA">
              <a:solidFill>
                <a:srgbClr val="279DD9"/>
              </a:solidFill>
              <a:latin typeface="Calibri"/>
            </a:endParaRPr>
          </a:p>
        </p:txBody>
      </p:sp>
      <p:sp>
        <p:nvSpPr>
          <p:cNvPr id="38" name="Text Box 37"/>
          <p:cNvSpPr txBox="1">
            <a:spLocks noChangeArrowheads="1"/>
          </p:cNvSpPr>
          <p:nvPr/>
        </p:nvSpPr>
        <p:spPr bwMode="auto">
          <a:xfrm rot="20641967">
            <a:off x="3875514" y="4170897"/>
            <a:ext cx="1737975" cy="246221"/>
          </a:xfrm>
          <a:prstGeom prst="rect">
            <a:avLst/>
          </a:prstGeom>
          <a:noFill/>
          <a:ln w="9525">
            <a:noFill/>
            <a:miter lim="800000"/>
            <a:headEnd/>
            <a:tailEnd/>
          </a:ln>
        </p:spPr>
        <p:txBody>
          <a:bodyPr wrap="none">
            <a:spAutoFit/>
          </a:bodyPr>
          <a:lstStyle/>
          <a:p>
            <a:pPr algn="ctr" defTabSz="914400"/>
            <a:r>
              <a:rPr lang="fr-FR" sz="1000" b="1" dirty="0">
                <a:solidFill>
                  <a:prstClr val="white"/>
                </a:solidFill>
              </a:rPr>
              <a:t>Liaison vocale ou de données</a:t>
            </a:r>
            <a:endParaRPr lang="en-GB" sz="1000" b="1" dirty="0">
              <a:solidFill>
                <a:prstClr val="white"/>
              </a:solidFill>
              <a:latin typeface="Calibri"/>
            </a:endParaRPr>
          </a:p>
        </p:txBody>
      </p:sp>
      <p:sp>
        <p:nvSpPr>
          <p:cNvPr id="35" name="Rectangle 36"/>
          <p:cNvSpPr>
            <a:spLocks noGrp="1" noChangeArrowheads="1"/>
          </p:cNvSpPr>
          <p:nvPr>
            <p:ph type="title"/>
          </p:nvPr>
        </p:nvSpPr>
        <p:spPr>
          <a:xfrm>
            <a:off x="1745171" y="656890"/>
            <a:ext cx="8846629" cy="668873"/>
          </a:xfrm>
        </p:spPr>
        <p:txBody>
          <a:bodyPr/>
          <a:lstStyle/>
          <a:p>
            <a:r>
              <a:rPr lang="fr-FR" sz="1600" b="1" dirty="0">
                <a:solidFill>
                  <a:srgbClr val="006EB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NOTIFICATION D'UNE SUSPICION DE MALADIE TRANSMISSIBLE, OU D'UN AUTRE RISQUE POUR LA SANTÉ PUBLIQUE, À BORD D'UN AÉRONEF</a:t>
            </a:r>
            <a:endParaRPr lang="en-GB" sz="1600" b="1" dirty="0">
              <a:solidFill>
                <a:srgbClr val="006EB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9910427"/>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3126"/>
                                        </p:tgtEl>
                                        <p:attrNameLst>
                                          <p:attrName>style.visibility</p:attrName>
                                        </p:attrNameLst>
                                      </p:cBhvr>
                                      <p:to>
                                        <p:strVal val="visible"/>
                                      </p:to>
                                    </p:set>
                                    <p:animEffect transition="in" filter="dissolve">
                                      <p:cBhvr>
                                        <p:cTn id="7" dur="500"/>
                                        <p:tgtEl>
                                          <p:spTgt spid="3031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03125"/>
                                        </p:tgtEl>
                                        <p:attrNameLst>
                                          <p:attrName>style.visibility</p:attrName>
                                        </p:attrNameLst>
                                      </p:cBhvr>
                                      <p:to>
                                        <p:strVal val="visible"/>
                                      </p:to>
                                    </p:set>
                                    <p:animEffect transition="in" filter="dissolve">
                                      <p:cBhvr>
                                        <p:cTn id="12" dur="500"/>
                                        <p:tgtEl>
                                          <p:spTgt spid="30312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03118"/>
                                        </p:tgtEl>
                                        <p:attrNameLst>
                                          <p:attrName>style.visibility</p:attrName>
                                        </p:attrNameLst>
                                      </p:cBhvr>
                                      <p:to>
                                        <p:strVal val="visible"/>
                                      </p:to>
                                    </p:set>
                                    <p:animEffect transition="in" filter="dissolve">
                                      <p:cBhvr>
                                        <p:cTn id="17" dur="500"/>
                                        <p:tgtEl>
                                          <p:spTgt spid="303118"/>
                                        </p:tgtEl>
                                      </p:cBhvr>
                                    </p:animEffect>
                                  </p:childTnLst>
                                </p:cTn>
                              </p:par>
                              <p:par>
                                <p:cTn id="18" presetID="5" presetClass="entr" presetSubtype="10" fill="hold" nodeType="withEffect">
                                  <p:stCondLst>
                                    <p:cond delay="0"/>
                                  </p:stCondLst>
                                  <p:childTnLst>
                                    <p:set>
                                      <p:cBhvr>
                                        <p:cTn id="19" dur="1" fill="hold">
                                          <p:stCondLst>
                                            <p:cond delay="0"/>
                                          </p:stCondLst>
                                        </p:cTn>
                                        <p:tgtEl>
                                          <p:spTgt spid="28686"/>
                                        </p:tgtEl>
                                        <p:attrNameLst>
                                          <p:attrName>style.visibility</p:attrName>
                                        </p:attrNameLst>
                                      </p:cBhvr>
                                      <p:to>
                                        <p:strVal val="visible"/>
                                      </p:to>
                                    </p:set>
                                    <p:animEffect transition="in" filter="checkerboard(across)">
                                      <p:cBhvr>
                                        <p:cTn id="20" dur="500"/>
                                        <p:tgtEl>
                                          <p:spTgt spid="2868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0659"/>
                                        </p:tgtEl>
                                        <p:attrNameLst>
                                          <p:attrName>style.visibility</p:attrName>
                                        </p:attrNameLst>
                                      </p:cBhvr>
                                      <p:to>
                                        <p:strVal val="visible"/>
                                      </p:to>
                                    </p:set>
                                    <p:animEffect transition="in" filter="checkerboard(across)">
                                      <p:cBhvr>
                                        <p:cTn id="25" dur="500"/>
                                        <p:tgtEl>
                                          <p:spTgt spid="70659"/>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28691"/>
                                        </p:tgtEl>
                                        <p:attrNameLst>
                                          <p:attrName>style.visibility</p:attrName>
                                        </p:attrNameLst>
                                      </p:cBhvr>
                                      <p:to>
                                        <p:strVal val="visible"/>
                                      </p:to>
                                    </p:set>
                                    <p:animEffect transition="in" filter="checkerboard(across)">
                                      <p:cBhvr>
                                        <p:cTn id="28" dur="500"/>
                                        <p:tgtEl>
                                          <p:spTgt spid="2869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03128"/>
                                        </p:tgtEl>
                                        <p:attrNameLst>
                                          <p:attrName>style.visibility</p:attrName>
                                        </p:attrNameLst>
                                      </p:cBhvr>
                                      <p:to>
                                        <p:strVal val="visible"/>
                                      </p:to>
                                    </p:set>
                                    <p:animEffect transition="in" filter="dissolve">
                                      <p:cBhvr>
                                        <p:cTn id="31" dur="500"/>
                                        <p:tgtEl>
                                          <p:spTgt spid="303128"/>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03143"/>
                                        </p:tgtEl>
                                        <p:attrNameLst>
                                          <p:attrName>style.visibility</p:attrName>
                                        </p:attrNameLst>
                                      </p:cBhvr>
                                      <p:to>
                                        <p:strVal val="visible"/>
                                      </p:to>
                                    </p:set>
                                    <p:animEffect transition="in" filter="dissolve">
                                      <p:cBhvr>
                                        <p:cTn id="34" dur="500"/>
                                        <p:tgtEl>
                                          <p:spTgt spid="303143"/>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03131"/>
                                        </p:tgtEl>
                                        <p:attrNameLst>
                                          <p:attrName>style.visibility</p:attrName>
                                        </p:attrNameLst>
                                      </p:cBhvr>
                                      <p:to>
                                        <p:strVal val="visible"/>
                                      </p:to>
                                    </p:set>
                                    <p:animEffect transition="in" filter="dissolve">
                                      <p:cBhvr>
                                        <p:cTn id="37" dur="500"/>
                                        <p:tgtEl>
                                          <p:spTgt spid="30313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03148"/>
                                        </p:tgtEl>
                                        <p:attrNameLst>
                                          <p:attrName>style.visibility</p:attrName>
                                        </p:attrNameLst>
                                      </p:cBhvr>
                                      <p:to>
                                        <p:strVal val="visible"/>
                                      </p:to>
                                    </p:set>
                                    <p:animEffect transition="in" filter="dissolve">
                                      <p:cBhvr>
                                        <p:cTn id="42" dur="500"/>
                                        <p:tgtEl>
                                          <p:spTgt spid="30314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03146"/>
                                        </p:tgtEl>
                                        <p:attrNameLst>
                                          <p:attrName>style.visibility</p:attrName>
                                        </p:attrNameLst>
                                      </p:cBhvr>
                                      <p:to>
                                        <p:strVal val="visible"/>
                                      </p:to>
                                    </p:set>
                                    <p:animEffect transition="in" filter="dissolve">
                                      <p:cBhvr>
                                        <p:cTn id="47" dur="500"/>
                                        <p:tgtEl>
                                          <p:spTgt spid="30314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dissolve">
                                      <p:cBhvr>
                                        <p:cTn id="52" dur="500"/>
                                        <p:tgtEl>
                                          <p:spTgt spid="25"/>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checkerboard(across)">
                                      <p:cBhvr>
                                        <p:cTn id="55" dur="500"/>
                                        <p:tgtEl>
                                          <p:spTgt spid="27"/>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checkerboard(across)">
                                      <p:cBhvr>
                                        <p:cTn id="60" dur="500"/>
                                        <p:tgtEl>
                                          <p:spTgt spid="29"/>
                                        </p:tgtEl>
                                      </p:cBhvr>
                                    </p:animEffect>
                                  </p:childTnLst>
                                </p:cTn>
                              </p:par>
                              <p:par>
                                <p:cTn id="61" presetID="5" presetClass="entr" presetSubtype="10" fill="hold"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checkerboard(across)">
                                      <p:cBhvr>
                                        <p:cTn id="63" dur="500"/>
                                        <p:tgtEl>
                                          <p:spTgt spid="32"/>
                                        </p:tgtEl>
                                      </p:cBhvr>
                                    </p:animEffect>
                                  </p:childTnLst>
                                </p:cTn>
                              </p:par>
                              <p:par>
                                <p:cTn id="64" presetID="5" presetClass="entr" presetSubtype="10" fill="hold"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checkerboard(across)">
                                      <p:cBhvr>
                                        <p:cTn id="66" dur="500"/>
                                        <p:tgtEl>
                                          <p:spTgt spid="33"/>
                                        </p:tgtEl>
                                      </p:cBhvr>
                                    </p:animEffect>
                                  </p:childTnLst>
                                </p:cTn>
                              </p:par>
                              <p:par>
                                <p:cTn id="67" presetID="5" presetClass="entr" presetSubtype="10" fill="hold"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checkerboard(across)">
                                      <p:cBhvr>
                                        <p:cTn id="69" dur="500"/>
                                        <p:tgtEl>
                                          <p:spTgt spid="34"/>
                                        </p:tgtEl>
                                      </p:cBhvr>
                                    </p:animEffect>
                                  </p:childTnLst>
                                </p:cTn>
                              </p:par>
                              <p:par>
                                <p:cTn id="70" presetID="5" presetClass="entr" presetSubtype="10"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checkerboard(across)">
                                      <p:cBhvr>
                                        <p:cTn id="72" dur="500"/>
                                        <p:tgtEl>
                                          <p:spTgt spid="24"/>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dissolve">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5" presetClass="entr" presetSubtype="10" fill="hold" grpId="0" nodeType="click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checkerboard(across)">
                                      <p:cBhvr>
                                        <p:cTn id="80" dur="500"/>
                                        <p:tgtEl>
                                          <p:spTgt spid="28"/>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dissolve">
                                      <p:cBhvr>
                                        <p:cTn id="83" dur="500"/>
                                        <p:tgtEl>
                                          <p:spTgt spid="31"/>
                                        </p:tgtEl>
                                      </p:cBhvr>
                                    </p:animEffect>
                                  </p:childTnLst>
                                </p:cTn>
                              </p:par>
                            </p:childTnLst>
                          </p:cTn>
                        </p:par>
                      </p:childTnLst>
                    </p:cTn>
                  </p:par>
                  <p:par>
                    <p:cTn id="84" fill="hold">
                      <p:stCondLst>
                        <p:cond delay="indefinite"/>
                      </p:stCondLst>
                      <p:childTnLst>
                        <p:par>
                          <p:cTn id="85" fill="hold">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dissolve">
                                      <p:cBhvr>
                                        <p:cTn id="88" dur="500"/>
                                        <p:tgtEl>
                                          <p:spTgt spid="37"/>
                                        </p:tgtEl>
                                      </p:cBhvr>
                                    </p:animEffect>
                                  </p:childTnLst>
                                </p:cTn>
                              </p:par>
                              <p:par>
                                <p:cTn id="89" presetID="5" presetClass="entr" presetSubtype="10" fill="hold" nodeType="with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checkerboard(across)">
                                      <p:cBhvr>
                                        <p:cTn id="91" dur="500"/>
                                        <p:tgtEl>
                                          <p:spTgt spid="36"/>
                                        </p:tgtEl>
                                      </p:cBhvr>
                                    </p:animEffect>
                                  </p:childTnLst>
                                </p:cTn>
                              </p:par>
                              <p:par>
                                <p:cTn id="92" presetID="5" presetClass="entr" presetSubtype="10" fill="hold"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checkerboard(across)">
                                      <p:cBhvr>
                                        <p:cTn id="94" dur="500"/>
                                        <p:tgtEl>
                                          <p:spTgt spid="38"/>
                                        </p:tgtEl>
                                      </p:cBhvr>
                                    </p:animEffect>
                                  </p:childTnLst>
                                </p:cTn>
                              </p:par>
                              <p:par>
                                <p:cTn id="95" presetID="9"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dissolve">
                                      <p:cBhvr>
                                        <p:cTn id="9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26" grpId="0" animBg="1"/>
      <p:bldP spid="303143" grpId="0" animBg="1"/>
      <p:bldP spid="303118" grpId="0" animBg="1"/>
      <p:bldP spid="31" grpId="0" animBg="1"/>
      <p:bldP spid="303128" grpId="0" animBg="1"/>
      <p:bldP spid="303131" grpId="0" animBg="1"/>
      <p:bldP spid="303148" grpId="0" animBg="1"/>
      <p:bldP spid="28691" grpId="0" animBg="1"/>
      <p:bldP spid="25" grpId="0" animBg="1"/>
      <p:bldP spid="27" grpId="0" animBg="1"/>
      <p:bldP spid="29" grpId="0" animBg="1"/>
      <p:bldP spid="26" grpId="0" animBg="1"/>
      <p:bldP spid="28" grpId="0" animBg="1"/>
      <p:bldP spid="303146" grpId="0" animBg="1"/>
      <p:bldP spid="37" grpId="0" animBg="1"/>
      <p:bldP spid="3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ICAO - Capacity &amp; Efficiency">
      <a:dk1>
        <a:srgbClr val="279DD9"/>
      </a:dk1>
      <a:lt1>
        <a:sysClr val="window" lastClr="FFFFFF"/>
      </a:lt1>
      <a:dk2>
        <a:srgbClr val="006EB7"/>
      </a:dk2>
      <a:lt2>
        <a:srgbClr val="FFFFFF"/>
      </a:lt2>
      <a:accent1>
        <a:srgbClr val="0054A4"/>
      </a:accent1>
      <a:accent2>
        <a:srgbClr val="A1CFEF"/>
      </a:accent2>
      <a:accent3>
        <a:srgbClr val="8DC63F"/>
      </a:accent3>
      <a:accent4>
        <a:srgbClr val="CED8DD"/>
      </a:accent4>
      <a:accent5>
        <a:srgbClr val="8C99A1"/>
      </a:accent5>
      <a:accent6>
        <a:srgbClr val="5A6870"/>
      </a:accent6>
      <a:hlink>
        <a:srgbClr val="39474F"/>
      </a:hlink>
      <a:folHlink>
        <a:srgbClr val="C400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2191</TotalTime>
  <Words>1771</Words>
  <Application>Microsoft Office PowerPoint</Application>
  <PresentationFormat>Custom</PresentationFormat>
  <Paragraphs>199</Paragraphs>
  <Slides>16</Slides>
  <Notes>16</Notes>
  <HiddenSlides>0</HiddenSlides>
  <MMClips>0</MMClips>
  <ScaleCrop>false</ScaleCrop>
  <HeadingPairs>
    <vt:vector size="4" baseType="variant">
      <vt:variant>
        <vt:lpstr>Theme</vt:lpstr>
      </vt:variant>
      <vt:variant>
        <vt:i4>3</vt:i4>
      </vt:variant>
      <vt:variant>
        <vt:lpstr>Slide Titles</vt:lpstr>
      </vt:variant>
      <vt:variant>
        <vt:i4>16</vt:i4>
      </vt:variant>
    </vt:vector>
  </HeadingPairs>
  <TitlesOfParts>
    <vt:vector size="19" baseType="lpstr">
      <vt:lpstr>Ion Boardroom</vt:lpstr>
      <vt:lpstr>master</vt:lpstr>
      <vt:lpstr>1_Office Theme</vt:lpstr>
      <vt:lpstr>Procédures Opérationnelles Standard / Mesures Barrières de Santé Publique au PDE, 2ième partie</vt:lpstr>
      <vt:lpstr>Objectifs d'apprentissage</vt:lpstr>
      <vt:lpstr>Examen des éléments d'une POS/MB</vt:lpstr>
      <vt:lpstr>Comment puis-je rédiger les étapes d'une POS / MB?</vt:lpstr>
      <vt:lpstr>PowerPoint Presentation</vt:lpstr>
      <vt:lpstr>Le format d'une POS / MB - c'est votre choix !</vt:lpstr>
      <vt:lpstr>Méthode de formation des POS #1 : un organigramme</vt:lpstr>
      <vt:lpstr>Annexe 2 Instrument de décision du RIS </vt:lpstr>
      <vt:lpstr>NOTIFICATION D'UNE SUSPICION DE MALADIE TRANSMISSIBLE, OU D'UN AUTRE RISQUE POUR LA SANTÉ PUBLIQUE, À BORD D'UN AÉRONEF</vt:lpstr>
      <vt:lpstr>Avantages et inconvénients du diagramme de flux </vt:lpstr>
      <vt:lpstr>Approche de Formattage de POS/ MB #2: Texte</vt:lpstr>
      <vt:lpstr>Avantages et inconvénients du texte seulement</vt:lpstr>
      <vt:lpstr>Méthode de formatage des POS #3 : Organigramme avec icônes</vt:lpstr>
      <vt:lpstr>Avantages et inconvénients de l'organigramme avec icônes</vt:lpstr>
      <vt:lpstr>Remue-méninges en groupes : Développer le corps d'une POS</vt:lpstr>
      <vt:lpstr>Présentations de groupe : Présentez votre procédure complète, du début à la fin !</vt:lpstr>
    </vt:vector>
  </TitlesOfParts>
  <Company>Centers for Disease Control and Prevention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HP</cp:lastModifiedBy>
  <cp:revision>172</cp:revision>
  <cp:lastPrinted>2019-04-02T17:25:46Z</cp:lastPrinted>
  <dcterms:created xsi:type="dcterms:W3CDTF">2018-05-15T08:59:29Z</dcterms:created>
  <dcterms:modified xsi:type="dcterms:W3CDTF">2021-08-01T18:39:32Z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2021-04-26T20:49:14Z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ce857310-8bfb-4684-98c8-cd1108f8e0b3</vt:lpwstr>
  </property>
  <property fmtid="{D5CDD505-2E9C-101B-9397-08002B2CF9AE}" pid="8" name="MSIP_Label_7b94a7b8-f06c-4dfe-bdcc-9b548fd58c31_ContentBits">
    <vt:lpwstr>0</vt:lpwstr>
  </property>
</Properties>
</file>